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1.bin" ContentType="application/vnd.ms-office.activeX"/>
  <Override PartName="/ppt/notesSlides/notesSlide1.xml" ContentType="application/vnd.openxmlformats-officedocument.presentationml.notesSlide+xml"/>
  <Override PartName="/ppt/activeX/activeX2.xml" ContentType="application/vnd.ms-office.activeX+xml"/>
  <Override PartName="/ppt/activeX/activeX2.bin" ContentType="application/vnd.ms-office.active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331" r:id="rId2"/>
    <p:sldId id="332" r:id="rId3"/>
    <p:sldId id="335" r:id="rId4"/>
    <p:sldId id="336" r:id="rId5"/>
    <p:sldId id="341" r:id="rId6"/>
    <p:sldId id="343" r:id="rId7"/>
    <p:sldId id="337" r:id="rId8"/>
    <p:sldId id="338" r:id="rId9"/>
    <p:sldId id="262" r:id="rId10"/>
    <p:sldId id="329" r:id="rId11"/>
    <p:sldId id="324" r:id="rId12"/>
    <p:sldId id="312" r:id="rId13"/>
    <p:sldId id="311" r:id="rId14"/>
    <p:sldId id="298" r:id="rId15"/>
    <p:sldId id="294" r:id="rId16"/>
    <p:sldId id="318" r:id="rId17"/>
    <p:sldId id="263" r:id="rId18"/>
    <p:sldId id="300" r:id="rId19"/>
    <p:sldId id="303" r:id="rId20"/>
    <p:sldId id="295" r:id="rId21"/>
    <p:sldId id="304" r:id="rId22"/>
    <p:sldId id="265" r:id="rId23"/>
    <p:sldId id="305" r:id="rId24"/>
    <p:sldId id="293" r:id="rId25"/>
    <p:sldId id="323" r:id="rId26"/>
    <p:sldId id="319" r:id="rId27"/>
    <p:sldId id="267" r:id="rId28"/>
    <p:sldId id="283" r:id="rId29"/>
    <p:sldId id="320" r:id="rId30"/>
    <p:sldId id="285" r:id="rId31"/>
    <p:sldId id="307" r:id="rId32"/>
    <p:sldId id="308" r:id="rId33"/>
    <p:sldId id="279" r:id="rId34"/>
    <p:sldId id="359" r:id="rId35"/>
    <p:sldId id="347" r:id="rId36"/>
    <p:sldId id="348" r:id="rId37"/>
    <p:sldId id="276" r:id="rId38"/>
    <p:sldId id="288" r:id="rId39"/>
    <p:sldId id="290" r:id="rId40"/>
    <p:sldId id="289" r:id="rId41"/>
    <p:sldId id="309" r:id="rId42"/>
    <p:sldId id="355" r:id="rId43"/>
    <p:sldId id="354" r:id="rId44"/>
    <p:sldId id="356" r:id="rId45"/>
    <p:sldId id="351" r:id="rId46"/>
    <p:sldId id="353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20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47.wmf"/><Relationship Id="rId7" Type="http://schemas.openxmlformats.org/officeDocument/2006/relationships/image" Target="../media/image2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4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5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2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47.wmf"/><Relationship Id="rId7" Type="http://schemas.openxmlformats.org/officeDocument/2006/relationships/image" Target="../media/image2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21.wmf"/><Relationship Id="rId7" Type="http://schemas.openxmlformats.org/officeDocument/2006/relationships/image" Target="../media/image28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10" Type="http://schemas.openxmlformats.org/officeDocument/2006/relationships/image" Target="../media/image30.wmf"/><Relationship Id="rId4" Type="http://schemas.openxmlformats.org/officeDocument/2006/relationships/image" Target="../media/image25.wmf"/><Relationship Id="rId9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7.wmf"/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36.wmf"/><Relationship Id="rId4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44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3.wmf"/><Relationship Id="rId5" Type="http://schemas.openxmlformats.org/officeDocument/2006/relationships/image" Target="../media/image22.wmf"/><Relationship Id="rId4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A3DF6-B669-497C-B66E-DF8E9A5F47B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5FC29-D2C0-4469-93DB-6BA0DF667E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8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83A27-52E8-4D05-9225-1A4CBBF34C6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00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552FC93-975F-4981-8A97-D78C353FD15B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2DD2FF1-C653-445C-80B5-1BEF9C4668E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22.wmf"/><Relationship Id="rId3" Type="http://schemas.openxmlformats.org/officeDocument/2006/relationships/oleObject" Target="../embeddings/oleObject7.bin"/><Relationship Id="rId21" Type="http://schemas.openxmlformats.org/officeDocument/2006/relationships/oleObject" Target="../embeddings/oleObject1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.wmf"/><Relationship Id="rId20" Type="http://schemas.openxmlformats.org/officeDocument/2006/relationships/image" Target="../media/image29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7.wmf"/><Relationship Id="rId22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27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28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36.bin"/><Relationship Id="rId18" Type="http://schemas.openxmlformats.org/officeDocument/2006/relationships/oleObject" Target="../embeddings/oleObject39.bin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22.wmf"/><Relationship Id="rId17" Type="http://schemas.openxmlformats.org/officeDocument/2006/relationships/image" Target="../media/image4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42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43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28.wmf"/><Relationship Id="rId3" Type="http://schemas.openxmlformats.org/officeDocument/2006/relationships/oleObject" Target="../embeddings/oleObject40.bin"/><Relationship Id="rId21" Type="http://schemas.openxmlformats.org/officeDocument/2006/relationships/oleObject" Target="../embeddings/oleObject5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.wmf"/><Relationship Id="rId20" Type="http://schemas.openxmlformats.org/officeDocument/2006/relationships/oleObject" Target="../embeddings/oleObject49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48.bin"/><Relationship Id="rId4" Type="http://schemas.openxmlformats.org/officeDocument/2006/relationships/image" Target="../media/image45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50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1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41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55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57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2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27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6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64.png"/><Relationship Id="rId4" Type="http://schemas.openxmlformats.org/officeDocument/2006/relationships/image" Target="../media/image59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59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78.bin"/><Relationship Id="rId18" Type="http://schemas.openxmlformats.org/officeDocument/2006/relationships/image" Target="../media/image28.wmf"/><Relationship Id="rId3" Type="http://schemas.openxmlformats.org/officeDocument/2006/relationships/oleObject" Target="../embeddings/oleObject73.bin"/><Relationship Id="rId21" Type="http://schemas.openxmlformats.org/officeDocument/2006/relationships/oleObject" Target="../embeddings/oleObject8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.wmf"/><Relationship Id="rId20" Type="http://schemas.openxmlformats.org/officeDocument/2006/relationships/oleObject" Target="../embeddings/oleObject82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81.bin"/><Relationship Id="rId4" Type="http://schemas.openxmlformats.org/officeDocument/2006/relationships/image" Target="../media/image45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50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69.png"/><Relationship Id="rId4" Type="http://schemas.openxmlformats.org/officeDocument/2006/relationships/image" Target="../media/image4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4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71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-108520" y="1556792"/>
            <a:ext cx="7772400" cy="10668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kumimoji="1" lang="zh-CN" altLang="en-US" sz="32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二、</a:t>
            </a:r>
            <a:r>
              <a:rPr lang="zh-CN" altLang="en-US" sz="32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液压缸概述</a:t>
            </a:r>
          </a:p>
        </p:txBody>
      </p:sp>
    </p:spTree>
    <p:extLst>
      <p:ext uri="{BB962C8B-B14F-4D97-AF65-F5344CB8AC3E}">
        <p14:creationId xmlns:p14="http://schemas.microsoft.com/office/powerpoint/2010/main" val="394377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59632" y="1507507"/>
            <a:ext cx="3972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、活塞式液压缸的结构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2411760" y="6011405"/>
            <a:ext cx="4213947" cy="5795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活塞、活塞杆、缸筒及附件</a:t>
            </a:r>
            <a:endParaRPr lang="zh-CN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3816424" cy="247134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03574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0768" y="5408538"/>
            <a:ext cx="5974730" cy="9440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活塞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上受液压力的大小取决于负载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活塞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相对运动速度的快慢，取决于输入的液体流量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78986" y="1490322"/>
            <a:ext cx="469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、活塞式液压缸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工作原理</a:t>
            </a:r>
            <a:endParaRPr lang="zh-CN" altLang="en-US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457" y="2969662"/>
            <a:ext cx="3577171" cy="20162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4960" y="4166741"/>
            <a:ext cx="1584175" cy="10081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活塞带动活塞杆输出力和速度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13067" y="2969779"/>
            <a:ext cx="1556068" cy="10801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活塞将缸体分为不同压力腔室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3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1"/>
          <p:cNvSpPr>
            <a:spLocks noChangeArrowheads="1"/>
          </p:cNvSpPr>
          <p:nvPr/>
        </p:nvSpPr>
        <p:spPr bwMode="auto">
          <a:xfrm>
            <a:off x="1458997" y="3782804"/>
            <a:ext cx="1152127" cy="830997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活塞杆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形式</a:t>
            </a:r>
            <a:endParaRPr lang="en-US" altLang="zh-CN" sz="2400" b="1" dirty="0">
              <a:latin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43856" y="1340768"/>
            <a:ext cx="3972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、活塞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式液压缸的分类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215" y="2761581"/>
            <a:ext cx="2535395" cy="10790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41938" y="3152600"/>
            <a:ext cx="173156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单杆活塞缸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238866" y="4724428"/>
            <a:ext cx="173156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双杆活塞缸</a:t>
            </a:r>
            <a:endParaRPr lang="zh-CN" altLang="en-US" sz="2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390269"/>
            <a:ext cx="1976779" cy="124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左大括号 1"/>
          <p:cNvSpPr/>
          <p:nvPr/>
        </p:nvSpPr>
        <p:spPr>
          <a:xfrm>
            <a:off x="2716286" y="3383432"/>
            <a:ext cx="419222" cy="1629743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2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19672" y="3245862"/>
            <a:ext cx="864096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安装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方式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148966" y="4566317"/>
            <a:ext cx="173718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活塞杆固定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95780" y="2294735"/>
            <a:ext cx="142218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缸筒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固定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Picture 9" descr="j-yygc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56296"/>
            <a:ext cx="2466903" cy="173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lum bright="-18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t="2763" r="3059" b="3282"/>
          <a:stretch>
            <a:fillRect/>
          </a:stretch>
        </p:blipFill>
        <p:spPr bwMode="auto">
          <a:xfrm>
            <a:off x="5364088" y="4076859"/>
            <a:ext cx="2610919" cy="1775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左大括号 8"/>
          <p:cNvSpPr/>
          <p:nvPr/>
        </p:nvSpPr>
        <p:spPr>
          <a:xfrm>
            <a:off x="2597278" y="2525568"/>
            <a:ext cx="419222" cy="2271582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1144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1547664" y="1916832"/>
            <a:ext cx="4419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双杆式活塞液压缸</a:t>
            </a:r>
          </a:p>
        </p:txBody>
      </p:sp>
      <p:sp>
        <p:nvSpPr>
          <p:cNvPr id="3" name="矩形 2"/>
          <p:cNvSpPr/>
          <p:nvPr/>
        </p:nvSpPr>
        <p:spPr>
          <a:xfrm>
            <a:off x="4013611" y="3001102"/>
            <a:ext cx="1731564" cy="2106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缸筒固定</a:t>
            </a:r>
            <a:endParaRPr lang="en-US" altLang="zh-CN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30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活塞杆固定</a:t>
            </a:r>
            <a:endParaRPr lang="zh-CN" altLang="en-US" dirty="0"/>
          </a:p>
        </p:txBody>
      </p:sp>
      <p:sp>
        <p:nvSpPr>
          <p:cNvPr id="5" name="左大括号 4"/>
          <p:cNvSpPr/>
          <p:nvPr/>
        </p:nvSpPr>
        <p:spPr>
          <a:xfrm>
            <a:off x="3546767" y="3717032"/>
            <a:ext cx="421393" cy="106740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21678" y="3650571"/>
            <a:ext cx="111280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双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杆式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活塞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液压缸</a:t>
            </a:r>
            <a:endParaRPr lang="en-US" altLang="zh-CN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6144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4" y="0"/>
            <a:ext cx="9117316" cy="551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6684" y="5716115"/>
            <a:ext cx="9117316" cy="108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缸体固定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双杆活塞液压缸</a:t>
            </a:r>
            <a:r>
              <a:rPr lang="en-US" altLang="zh-CN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其转向油缸的缸体固定不动，活塞杆一端伸出，另一端就缩回。</a:t>
            </a:r>
            <a:endParaRPr lang="en-US" altLang="zh-CN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73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lum bright="-18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t="2763" r="3059" b="3282"/>
          <a:stretch>
            <a:fillRect/>
          </a:stretch>
        </p:blipFill>
        <p:spPr bwMode="auto">
          <a:xfrm>
            <a:off x="28353" y="0"/>
            <a:ext cx="9115647" cy="506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27813" y="5777880"/>
            <a:ext cx="9115647" cy="108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活塞杆固定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双杆活塞液压缸</a:t>
            </a:r>
            <a:r>
              <a:rPr lang="en-US" altLang="zh-CN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其活塞杆固定，缸体带动工作台来回滑动。液压油可从空心杆上的油孔进入或流出。</a:t>
            </a:r>
            <a:endParaRPr lang="en-US" altLang="zh-CN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031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0866" y="4427629"/>
            <a:ext cx="3013062" cy="231373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 1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、缸体固定，活塞运动，杆伸出或缩进；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 2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、进、出油口布置在缸体两端；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 3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、两活塞杆直径通常是相等的。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716968" y="3150144"/>
            <a:ext cx="1806508" cy="6410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实心双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杆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液压缸</a:t>
            </a:r>
            <a:endParaRPr lang="en-US" altLang="zh-CN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（缸筒固定）</a:t>
            </a:r>
            <a:endParaRPr lang="en-US" altLang="zh-CN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17" name="Group 1028"/>
          <p:cNvGrpSpPr>
            <a:grpSpLocks/>
          </p:cNvGrpSpPr>
          <p:nvPr/>
        </p:nvGrpSpPr>
        <p:grpSpPr bwMode="auto">
          <a:xfrm>
            <a:off x="910866" y="1663984"/>
            <a:ext cx="3896390" cy="1389657"/>
            <a:chOff x="2928" y="801"/>
            <a:chExt cx="2443" cy="731"/>
          </a:xfrm>
        </p:grpSpPr>
        <p:sp>
          <p:nvSpPr>
            <p:cNvPr id="18" name="Rectangle 1029"/>
            <p:cNvSpPr>
              <a:spLocks noChangeArrowheads="1"/>
            </p:cNvSpPr>
            <p:nvPr/>
          </p:nvSpPr>
          <p:spPr bwMode="auto">
            <a:xfrm>
              <a:off x="3456" y="816"/>
              <a:ext cx="1056" cy="43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030"/>
            <p:cNvSpPr>
              <a:spLocks noChangeShapeType="1"/>
            </p:cNvSpPr>
            <p:nvPr/>
          </p:nvSpPr>
          <p:spPr bwMode="auto">
            <a:xfrm>
              <a:off x="3456" y="816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1031"/>
            <p:cNvSpPr>
              <a:spLocks noChangeShapeType="1"/>
            </p:cNvSpPr>
            <p:nvPr/>
          </p:nvSpPr>
          <p:spPr bwMode="auto">
            <a:xfrm>
              <a:off x="3456" y="81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1032"/>
            <p:cNvSpPr>
              <a:spLocks noChangeShapeType="1"/>
            </p:cNvSpPr>
            <p:nvPr/>
          </p:nvSpPr>
          <p:spPr bwMode="auto">
            <a:xfrm>
              <a:off x="3456" y="110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1033"/>
            <p:cNvSpPr>
              <a:spLocks noChangeShapeType="1"/>
            </p:cNvSpPr>
            <p:nvPr/>
          </p:nvSpPr>
          <p:spPr bwMode="auto">
            <a:xfrm>
              <a:off x="3456" y="1248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Rectangle 1034"/>
            <p:cNvSpPr>
              <a:spLocks noChangeArrowheads="1"/>
            </p:cNvSpPr>
            <p:nvPr/>
          </p:nvSpPr>
          <p:spPr bwMode="auto">
            <a:xfrm>
              <a:off x="3840" y="816"/>
              <a:ext cx="239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ea typeface="仿宋_GB2312" pitchFamily="49" charset="-122"/>
              </a:endParaRPr>
            </a:p>
          </p:txBody>
        </p:sp>
        <p:sp>
          <p:nvSpPr>
            <p:cNvPr id="24" name="Line 1035"/>
            <p:cNvSpPr>
              <a:spLocks noChangeShapeType="1"/>
            </p:cNvSpPr>
            <p:nvPr/>
          </p:nvSpPr>
          <p:spPr bwMode="auto">
            <a:xfrm>
              <a:off x="4512" y="81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1036"/>
            <p:cNvSpPr>
              <a:spLocks noChangeShapeType="1"/>
            </p:cNvSpPr>
            <p:nvPr/>
          </p:nvSpPr>
          <p:spPr bwMode="auto">
            <a:xfrm>
              <a:off x="4512" y="110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1037"/>
            <p:cNvSpPr>
              <a:spLocks noChangeShapeType="1"/>
            </p:cNvSpPr>
            <p:nvPr/>
          </p:nvSpPr>
          <p:spPr bwMode="auto">
            <a:xfrm flipH="1">
              <a:off x="3408" y="960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1043"/>
            <p:cNvSpPr>
              <a:spLocks noChangeShapeType="1"/>
            </p:cNvSpPr>
            <p:nvPr/>
          </p:nvSpPr>
          <p:spPr bwMode="auto">
            <a:xfrm flipH="1">
              <a:off x="3648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1044"/>
            <p:cNvSpPr>
              <a:spLocks noChangeShapeType="1"/>
            </p:cNvSpPr>
            <p:nvPr/>
          </p:nvSpPr>
          <p:spPr bwMode="auto">
            <a:xfrm flipH="1">
              <a:off x="3744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1045"/>
            <p:cNvSpPr>
              <a:spLocks noChangeShapeType="1"/>
            </p:cNvSpPr>
            <p:nvPr/>
          </p:nvSpPr>
          <p:spPr bwMode="auto">
            <a:xfrm flipH="1">
              <a:off x="3840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1046"/>
            <p:cNvSpPr>
              <a:spLocks noChangeShapeType="1"/>
            </p:cNvSpPr>
            <p:nvPr/>
          </p:nvSpPr>
          <p:spPr bwMode="auto">
            <a:xfrm flipH="1">
              <a:off x="4032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1047"/>
            <p:cNvSpPr>
              <a:spLocks noChangeShapeType="1"/>
            </p:cNvSpPr>
            <p:nvPr/>
          </p:nvSpPr>
          <p:spPr bwMode="auto">
            <a:xfrm flipH="1">
              <a:off x="4128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1048"/>
            <p:cNvSpPr>
              <a:spLocks noChangeShapeType="1"/>
            </p:cNvSpPr>
            <p:nvPr/>
          </p:nvSpPr>
          <p:spPr bwMode="auto">
            <a:xfrm flipH="1">
              <a:off x="3936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1049"/>
            <p:cNvSpPr>
              <a:spLocks noChangeShapeType="1"/>
            </p:cNvSpPr>
            <p:nvPr/>
          </p:nvSpPr>
          <p:spPr bwMode="auto">
            <a:xfrm flipH="1">
              <a:off x="4224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Text Box 1050"/>
            <p:cNvSpPr txBox="1">
              <a:spLocks noChangeArrowheads="1"/>
            </p:cNvSpPr>
            <p:nvPr/>
          </p:nvSpPr>
          <p:spPr bwMode="auto">
            <a:xfrm>
              <a:off x="5279" y="801"/>
              <a:ext cx="9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 dirty="0">
                <a:ea typeface="仿宋_GB2312" pitchFamily="49" charset="-122"/>
              </a:endParaRPr>
            </a:p>
          </p:txBody>
        </p:sp>
        <p:sp>
          <p:nvSpPr>
            <p:cNvPr id="40" name="Text Box 1053"/>
            <p:cNvSpPr txBox="1">
              <a:spLocks noChangeArrowheads="1"/>
            </p:cNvSpPr>
            <p:nvPr/>
          </p:nvSpPr>
          <p:spPr bwMode="auto">
            <a:xfrm>
              <a:off x="4140" y="926"/>
              <a:ext cx="156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ea typeface="仿宋_GB2312" pitchFamily="49" charset="-122"/>
                </a:rPr>
                <a:t>d</a:t>
              </a:r>
              <a:endParaRPr lang="en-US" altLang="zh-CN">
                <a:ea typeface="仿宋_GB2312" pitchFamily="49" charset="-122"/>
              </a:endParaRPr>
            </a:p>
          </p:txBody>
        </p:sp>
        <p:sp>
          <p:nvSpPr>
            <p:cNvPr id="41" name="Line 1054"/>
            <p:cNvSpPr>
              <a:spLocks noChangeShapeType="1"/>
            </p:cNvSpPr>
            <p:nvPr/>
          </p:nvSpPr>
          <p:spPr bwMode="auto">
            <a:xfrm>
              <a:off x="3840" y="9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Text Box 1055"/>
            <p:cNvSpPr txBox="1">
              <a:spLocks noChangeArrowheads="1"/>
            </p:cNvSpPr>
            <p:nvPr/>
          </p:nvSpPr>
          <p:spPr bwMode="auto">
            <a:xfrm>
              <a:off x="3120" y="1386"/>
              <a:ext cx="304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 i="1" dirty="0">
                <a:ea typeface="仿宋_GB2312" pitchFamily="49" charset="-122"/>
              </a:endParaRPr>
            </a:p>
          </p:txBody>
        </p:sp>
        <p:sp>
          <p:nvSpPr>
            <p:cNvPr id="43" name="Rectangle 1056"/>
            <p:cNvSpPr>
              <a:spLocks noChangeArrowheads="1"/>
            </p:cNvSpPr>
            <p:nvPr/>
          </p:nvSpPr>
          <p:spPr bwMode="auto">
            <a:xfrm>
              <a:off x="4080" y="960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ea typeface="仿宋_GB2312" pitchFamily="49" charset="-122"/>
              </a:endParaRPr>
            </a:p>
          </p:txBody>
        </p:sp>
        <p:sp>
          <p:nvSpPr>
            <p:cNvPr id="44" name="Rectangle 1057"/>
            <p:cNvSpPr>
              <a:spLocks noChangeArrowheads="1"/>
            </p:cNvSpPr>
            <p:nvPr/>
          </p:nvSpPr>
          <p:spPr bwMode="auto">
            <a:xfrm>
              <a:off x="2928" y="960"/>
              <a:ext cx="912" cy="14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0"/>
            <a:ext cx="9144000" cy="10107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双杆式活塞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液压缸结构特点</a:t>
            </a:r>
            <a:endParaRPr lang="zh-CN" altLang="en-US" sz="2800" dirty="0"/>
          </a:p>
        </p:txBody>
      </p:sp>
      <p:grpSp>
        <p:nvGrpSpPr>
          <p:cNvPr id="45" name="Group 97"/>
          <p:cNvGrpSpPr>
            <a:grpSpLocks/>
          </p:cNvGrpSpPr>
          <p:nvPr/>
        </p:nvGrpSpPr>
        <p:grpSpPr bwMode="auto">
          <a:xfrm>
            <a:off x="5110656" y="1692500"/>
            <a:ext cx="3252936" cy="3575740"/>
            <a:chOff x="3120" y="2544"/>
            <a:chExt cx="1872" cy="1256"/>
          </a:xfrm>
        </p:grpSpPr>
        <p:sp>
          <p:nvSpPr>
            <p:cNvPr id="46" name="Line 52"/>
            <p:cNvSpPr>
              <a:spLocks noChangeShapeType="1"/>
            </p:cNvSpPr>
            <p:nvPr/>
          </p:nvSpPr>
          <p:spPr bwMode="auto">
            <a:xfrm>
              <a:off x="4028" y="38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Rectangle 53"/>
            <p:cNvSpPr>
              <a:spLocks noChangeArrowheads="1"/>
            </p:cNvSpPr>
            <p:nvPr/>
          </p:nvSpPr>
          <p:spPr bwMode="auto">
            <a:xfrm>
              <a:off x="3594" y="2544"/>
              <a:ext cx="854" cy="308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Rectangle 54"/>
            <p:cNvSpPr>
              <a:spLocks noChangeArrowheads="1"/>
            </p:cNvSpPr>
            <p:nvPr/>
          </p:nvSpPr>
          <p:spPr bwMode="auto">
            <a:xfrm>
              <a:off x="3216" y="2640"/>
              <a:ext cx="1680" cy="97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Rectangle 55"/>
            <p:cNvSpPr>
              <a:spLocks noChangeArrowheads="1"/>
            </p:cNvSpPr>
            <p:nvPr/>
          </p:nvSpPr>
          <p:spPr bwMode="auto">
            <a:xfrm>
              <a:off x="3936" y="2544"/>
              <a:ext cx="188" cy="308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50" name="Group 85"/>
            <p:cNvGrpSpPr>
              <a:grpSpLocks/>
            </p:cNvGrpSpPr>
            <p:nvPr/>
          </p:nvGrpSpPr>
          <p:grpSpPr bwMode="auto">
            <a:xfrm>
              <a:off x="3120" y="2544"/>
              <a:ext cx="96" cy="288"/>
              <a:chOff x="3120" y="2544"/>
              <a:chExt cx="96" cy="288"/>
            </a:xfrm>
          </p:grpSpPr>
          <p:sp>
            <p:nvSpPr>
              <p:cNvPr id="59" name="Line 74"/>
              <p:cNvSpPr>
                <a:spLocks noChangeShapeType="1"/>
              </p:cNvSpPr>
              <p:nvPr/>
            </p:nvSpPr>
            <p:spPr bwMode="auto">
              <a:xfrm>
                <a:off x="3216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79"/>
              <p:cNvSpPr>
                <a:spLocks noChangeShapeType="1"/>
              </p:cNvSpPr>
              <p:nvPr/>
            </p:nvSpPr>
            <p:spPr bwMode="auto">
              <a:xfrm flipH="1">
                <a:off x="3120" y="254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80"/>
              <p:cNvSpPr>
                <a:spLocks noChangeShapeType="1"/>
              </p:cNvSpPr>
              <p:nvPr/>
            </p:nvSpPr>
            <p:spPr bwMode="auto">
              <a:xfrm flipH="1">
                <a:off x="3120" y="25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81"/>
              <p:cNvSpPr>
                <a:spLocks noChangeShapeType="1"/>
              </p:cNvSpPr>
              <p:nvPr/>
            </p:nvSpPr>
            <p:spPr bwMode="auto">
              <a:xfrm flipH="1">
                <a:off x="3120" y="26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" name="Line 82"/>
              <p:cNvSpPr>
                <a:spLocks noChangeShapeType="1"/>
              </p:cNvSpPr>
              <p:nvPr/>
            </p:nvSpPr>
            <p:spPr bwMode="auto">
              <a:xfrm flipH="1">
                <a:off x="3120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4" name="Line 83"/>
              <p:cNvSpPr>
                <a:spLocks noChangeShapeType="1"/>
              </p:cNvSpPr>
              <p:nvPr/>
            </p:nvSpPr>
            <p:spPr bwMode="auto">
              <a:xfrm flipH="1">
                <a:off x="312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6" name="Line 84"/>
              <p:cNvSpPr>
                <a:spLocks noChangeShapeType="1"/>
              </p:cNvSpPr>
              <p:nvPr/>
            </p:nvSpPr>
            <p:spPr bwMode="auto">
              <a:xfrm flipH="1">
                <a:off x="3120" y="2736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51" name="Group 86"/>
            <p:cNvGrpSpPr>
              <a:grpSpLocks/>
            </p:cNvGrpSpPr>
            <p:nvPr/>
          </p:nvGrpSpPr>
          <p:grpSpPr bwMode="auto">
            <a:xfrm flipH="1">
              <a:off x="4896" y="2544"/>
              <a:ext cx="96" cy="288"/>
              <a:chOff x="3120" y="2544"/>
              <a:chExt cx="96" cy="288"/>
            </a:xfrm>
          </p:grpSpPr>
          <p:sp>
            <p:nvSpPr>
              <p:cNvPr id="52" name="Line 87"/>
              <p:cNvSpPr>
                <a:spLocks noChangeShapeType="1"/>
              </p:cNvSpPr>
              <p:nvPr/>
            </p:nvSpPr>
            <p:spPr bwMode="auto">
              <a:xfrm>
                <a:off x="3216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88"/>
              <p:cNvSpPr>
                <a:spLocks noChangeShapeType="1"/>
              </p:cNvSpPr>
              <p:nvPr/>
            </p:nvSpPr>
            <p:spPr bwMode="auto">
              <a:xfrm flipH="1">
                <a:off x="3120" y="254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Line 89"/>
              <p:cNvSpPr>
                <a:spLocks noChangeShapeType="1"/>
              </p:cNvSpPr>
              <p:nvPr/>
            </p:nvSpPr>
            <p:spPr bwMode="auto">
              <a:xfrm flipH="1">
                <a:off x="3120" y="25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90"/>
              <p:cNvSpPr>
                <a:spLocks noChangeShapeType="1"/>
              </p:cNvSpPr>
              <p:nvPr/>
            </p:nvSpPr>
            <p:spPr bwMode="auto">
              <a:xfrm flipH="1">
                <a:off x="3120" y="26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Line 91"/>
              <p:cNvSpPr>
                <a:spLocks noChangeShapeType="1"/>
              </p:cNvSpPr>
              <p:nvPr/>
            </p:nvSpPr>
            <p:spPr bwMode="auto">
              <a:xfrm flipH="1">
                <a:off x="3120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92"/>
              <p:cNvSpPr>
                <a:spLocks noChangeShapeType="1"/>
              </p:cNvSpPr>
              <p:nvPr/>
            </p:nvSpPr>
            <p:spPr bwMode="auto">
              <a:xfrm flipH="1">
                <a:off x="312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93"/>
              <p:cNvSpPr>
                <a:spLocks noChangeShapeType="1"/>
              </p:cNvSpPr>
              <p:nvPr/>
            </p:nvSpPr>
            <p:spPr bwMode="auto">
              <a:xfrm flipH="1">
                <a:off x="3120" y="2736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" name="矩形 66"/>
          <p:cNvSpPr/>
          <p:nvPr/>
        </p:nvSpPr>
        <p:spPr>
          <a:xfrm>
            <a:off x="5735698" y="3159189"/>
            <a:ext cx="1881214" cy="5738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空心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双杆液压缸</a:t>
            </a:r>
            <a:endParaRPr lang="en-US" altLang="zh-CN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（活塞杆固定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</a:t>
            </a:r>
            <a:endParaRPr lang="en-US" altLang="zh-CN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279337" y="4427629"/>
            <a:ext cx="4548808" cy="23137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 1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、活塞杆固定，缸体来回移动；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 2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进、出油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口可通过空心活塞杆输入和流出液压缸；使用软管连接时，进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、出油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口亦可布置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在缸体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两端。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 3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、两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活塞杆直径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通常是相等的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907704" y="2490942"/>
            <a:ext cx="0" cy="4239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275856" y="2487170"/>
            <a:ext cx="0" cy="4239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0331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173" y="5085183"/>
            <a:ext cx="9091827" cy="17007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两活塞杆的直径、两腔受压面积相等。当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工作压力和输入流量不变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时，活塞缸左右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两个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方向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输出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的推力和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速度是相等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的。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   F</a:t>
            </a:r>
            <a:r>
              <a:rPr lang="en-US" altLang="zh-CN" sz="2400" b="1" baseline="-25000" dirty="0" smtClean="0"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= F</a:t>
            </a:r>
            <a:r>
              <a:rPr lang="en-US" altLang="zh-CN" sz="2400" b="1" baseline="-25000" dirty="0" smtClean="0"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=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sz="2400" b="1" baseline="-25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-P</a:t>
            </a:r>
            <a:r>
              <a:rPr lang="en-US" altLang="zh-CN" sz="2400" b="1" baseline="-25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400" b="1" dirty="0" smtClean="0">
                <a:latin typeface="楷体" pitchFamily="49" charset="-122"/>
                <a:ea typeface="宋体"/>
              </a:rPr>
              <a:t>          V</a:t>
            </a:r>
            <a:r>
              <a:rPr lang="en-US" altLang="zh-CN" sz="2400" b="1" baseline="-25000" dirty="0" smtClean="0"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sz="2400" b="1" dirty="0" smtClean="0">
                <a:latin typeface="楷体" pitchFamily="49" charset="-122"/>
                <a:ea typeface="宋体"/>
              </a:rPr>
              <a:t>= V</a:t>
            </a:r>
            <a:r>
              <a:rPr lang="en-US" altLang="zh-CN" sz="2400" b="1" baseline="-25000" dirty="0" smtClean="0"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sz="2400" b="1" dirty="0" smtClean="0">
                <a:latin typeface="楷体" pitchFamily="49" charset="-122"/>
                <a:ea typeface="宋体"/>
              </a:rPr>
              <a:t>= q</a:t>
            </a:r>
            <a:r>
              <a:rPr lang="en-US" altLang="zh-CN" sz="2400" b="1" baseline="-250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宋体"/>
              </a:rPr>
              <a:t>/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49" charset="-122"/>
                <a:ea typeface="宋体"/>
              </a:rPr>
              <a:t>A</a:t>
            </a:r>
            <a:endParaRPr lang="zh-CN" altLang="en-US" sz="24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14" name="Group 1028"/>
          <p:cNvGrpSpPr>
            <a:grpSpLocks/>
          </p:cNvGrpSpPr>
          <p:nvPr/>
        </p:nvGrpSpPr>
        <p:grpSpPr bwMode="auto">
          <a:xfrm>
            <a:off x="1221425" y="2149032"/>
            <a:ext cx="3492587" cy="1595577"/>
            <a:chOff x="2928" y="801"/>
            <a:chExt cx="2443" cy="731"/>
          </a:xfrm>
        </p:grpSpPr>
        <p:sp>
          <p:nvSpPr>
            <p:cNvPr id="15" name="Rectangle 1029"/>
            <p:cNvSpPr>
              <a:spLocks noChangeArrowheads="1"/>
            </p:cNvSpPr>
            <p:nvPr/>
          </p:nvSpPr>
          <p:spPr bwMode="auto">
            <a:xfrm>
              <a:off x="3456" y="816"/>
              <a:ext cx="1056" cy="43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030"/>
            <p:cNvSpPr>
              <a:spLocks noChangeShapeType="1"/>
            </p:cNvSpPr>
            <p:nvPr/>
          </p:nvSpPr>
          <p:spPr bwMode="auto">
            <a:xfrm>
              <a:off x="3456" y="816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031"/>
            <p:cNvSpPr>
              <a:spLocks noChangeShapeType="1"/>
            </p:cNvSpPr>
            <p:nvPr/>
          </p:nvSpPr>
          <p:spPr bwMode="auto">
            <a:xfrm>
              <a:off x="3456" y="81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032"/>
            <p:cNvSpPr>
              <a:spLocks noChangeShapeType="1"/>
            </p:cNvSpPr>
            <p:nvPr/>
          </p:nvSpPr>
          <p:spPr bwMode="auto">
            <a:xfrm>
              <a:off x="3456" y="110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033"/>
            <p:cNvSpPr>
              <a:spLocks noChangeShapeType="1"/>
            </p:cNvSpPr>
            <p:nvPr/>
          </p:nvSpPr>
          <p:spPr bwMode="auto">
            <a:xfrm>
              <a:off x="3456" y="1248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1034"/>
            <p:cNvSpPr>
              <a:spLocks noChangeArrowheads="1"/>
            </p:cNvSpPr>
            <p:nvPr/>
          </p:nvSpPr>
          <p:spPr bwMode="auto">
            <a:xfrm>
              <a:off x="3840" y="816"/>
              <a:ext cx="239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ea typeface="仿宋_GB2312" pitchFamily="49" charset="-122"/>
              </a:endParaRPr>
            </a:p>
          </p:txBody>
        </p:sp>
        <p:sp>
          <p:nvSpPr>
            <p:cNvPr id="21" name="Line 1035"/>
            <p:cNvSpPr>
              <a:spLocks noChangeShapeType="1"/>
            </p:cNvSpPr>
            <p:nvPr/>
          </p:nvSpPr>
          <p:spPr bwMode="auto">
            <a:xfrm>
              <a:off x="4512" y="81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1036"/>
            <p:cNvSpPr>
              <a:spLocks noChangeShapeType="1"/>
            </p:cNvSpPr>
            <p:nvPr/>
          </p:nvSpPr>
          <p:spPr bwMode="auto">
            <a:xfrm>
              <a:off x="4512" y="110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1037"/>
            <p:cNvSpPr>
              <a:spLocks noChangeShapeType="1"/>
            </p:cNvSpPr>
            <p:nvPr/>
          </p:nvSpPr>
          <p:spPr bwMode="auto">
            <a:xfrm flipH="1">
              <a:off x="3408" y="960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1043"/>
            <p:cNvSpPr>
              <a:spLocks noChangeShapeType="1"/>
            </p:cNvSpPr>
            <p:nvPr/>
          </p:nvSpPr>
          <p:spPr bwMode="auto">
            <a:xfrm flipH="1">
              <a:off x="3648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1044"/>
            <p:cNvSpPr>
              <a:spLocks noChangeShapeType="1"/>
            </p:cNvSpPr>
            <p:nvPr/>
          </p:nvSpPr>
          <p:spPr bwMode="auto">
            <a:xfrm flipH="1">
              <a:off x="3744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1045"/>
            <p:cNvSpPr>
              <a:spLocks noChangeShapeType="1"/>
            </p:cNvSpPr>
            <p:nvPr/>
          </p:nvSpPr>
          <p:spPr bwMode="auto">
            <a:xfrm flipH="1">
              <a:off x="3840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1046"/>
            <p:cNvSpPr>
              <a:spLocks noChangeShapeType="1"/>
            </p:cNvSpPr>
            <p:nvPr/>
          </p:nvSpPr>
          <p:spPr bwMode="auto">
            <a:xfrm flipH="1">
              <a:off x="4032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1047"/>
            <p:cNvSpPr>
              <a:spLocks noChangeShapeType="1"/>
            </p:cNvSpPr>
            <p:nvPr/>
          </p:nvSpPr>
          <p:spPr bwMode="auto">
            <a:xfrm flipH="1">
              <a:off x="4128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1048"/>
            <p:cNvSpPr>
              <a:spLocks noChangeShapeType="1"/>
            </p:cNvSpPr>
            <p:nvPr/>
          </p:nvSpPr>
          <p:spPr bwMode="auto">
            <a:xfrm flipH="1">
              <a:off x="3936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1049"/>
            <p:cNvSpPr>
              <a:spLocks noChangeShapeType="1"/>
            </p:cNvSpPr>
            <p:nvPr/>
          </p:nvSpPr>
          <p:spPr bwMode="auto">
            <a:xfrm flipH="1">
              <a:off x="4224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Text Box 1050"/>
            <p:cNvSpPr txBox="1">
              <a:spLocks noChangeArrowheads="1"/>
            </p:cNvSpPr>
            <p:nvPr/>
          </p:nvSpPr>
          <p:spPr bwMode="auto">
            <a:xfrm>
              <a:off x="5279" y="801"/>
              <a:ext cx="9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 dirty="0">
                <a:ea typeface="仿宋_GB2312" pitchFamily="49" charset="-122"/>
              </a:endParaRPr>
            </a:p>
          </p:txBody>
        </p:sp>
        <p:sp>
          <p:nvSpPr>
            <p:cNvPr id="37" name="Text Box 1053"/>
            <p:cNvSpPr txBox="1">
              <a:spLocks noChangeArrowheads="1"/>
            </p:cNvSpPr>
            <p:nvPr/>
          </p:nvSpPr>
          <p:spPr bwMode="auto">
            <a:xfrm>
              <a:off x="4140" y="926"/>
              <a:ext cx="156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ea typeface="仿宋_GB2312" pitchFamily="49" charset="-122"/>
                </a:rPr>
                <a:t>d</a:t>
              </a:r>
              <a:endParaRPr lang="en-US" altLang="zh-CN">
                <a:ea typeface="仿宋_GB2312" pitchFamily="49" charset="-122"/>
              </a:endParaRPr>
            </a:p>
          </p:txBody>
        </p:sp>
        <p:sp>
          <p:nvSpPr>
            <p:cNvPr id="38" name="Line 1054"/>
            <p:cNvSpPr>
              <a:spLocks noChangeShapeType="1"/>
            </p:cNvSpPr>
            <p:nvPr/>
          </p:nvSpPr>
          <p:spPr bwMode="auto">
            <a:xfrm>
              <a:off x="3840" y="9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Text Box 1055"/>
            <p:cNvSpPr txBox="1">
              <a:spLocks noChangeArrowheads="1"/>
            </p:cNvSpPr>
            <p:nvPr/>
          </p:nvSpPr>
          <p:spPr bwMode="auto">
            <a:xfrm>
              <a:off x="3120" y="1386"/>
              <a:ext cx="304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 i="1" dirty="0">
                <a:ea typeface="仿宋_GB2312" pitchFamily="49" charset="-122"/>
              </a:endParaRPr>
            </a:p>
          </p:txBody>
        </p:sp>
        <p:sp>
          <p:nvSpPr>
            <p:cNvPr id="40" name="Rectangle 1056"/>
            <p:cNvSpPr>
              <a:spLocks noChangeArrowheads="1"/>
            </p:cNvSpPr>
            <p:nvPr/>
          </p:nvSpPr>
          <p:spPr bwMode="auto">
            <a:xfrm>
              <a:off x="4080" y="960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ea typeface="仿宋_GB2312" pitchFamily="49" charset="-122"/>
              </a:endParaRPr>
            </a:p>
          </p:txBody>
        </p:sp>
        <p:sp>
          <p:nvSpPr>
            <p:cNvPr id="41" name="Rectangle 1057"/>
            <p:cNvSpPr>
              <a:spLocks noChangeArrowheads="1"/>
            </p:cNvSpPr>
            <p:nvPr/>
          </p:nvSpPr>
          <p:spPr bwMode="auto">
            <a:xfrm>
              <a:off x="2928" y="960"/>
              <a:ext cx="912" cy="14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42" name="Group 97"/>
          <p:cNvGrpSpPr>
            <a:grpSpLocks/>
          </p:cNvGrpSpPr>
          <p:nvPr/>
        </p:nvGrpSpPr>
        <p:grpSpPr bwMode="auto">
          <a:xfrm>
            <a:off x="5016190" y="2224187"/>
            <a:ext cx="2992998" cy="3992087"/>
            <a:chOff x="3120" y="2544"/>
            <a:chExt cx="1872" cy="1256"/>
          </a:xfrm>
        </p:grpSpPr>
        <p:sp>
          <p:nvSpPr>
            <p:cNvPr id="43" name="Line 52"/>
            <p:cNvSpPr>
              <a:spLocks noChangeShapeType="1"/>
            </p:cNvSpPr>
            <p:nvPr/>
          </p:nvSpPr>
          <p:spPr bwMode="auto">
            <a:xfrm>
              <a:off x="4028" y="38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Rectangle 53"/>
            <p:cNvSpPr>
              <a:spLocks noChangeArrowheads="1"/>
            </p:cNvSpPr>
            <p:nvPr/>
          </p:nvSpPr>
          <p:spPr bwMode="auto">
            <a:xfrm>
              <a:off x="3594" y="2544"/>
              <a:ext cx="854" cy="308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Rectangle 54"/>
            <p:cNvSpPr>
              <a:spLocks noChangeArrowheads="1"/>
            </p:cNvSpPr>
            <p:nvPr/>
          </p:nvSpPr>
          <p:spPr bwMode="auto">
            <a:xfrm>
              <a:off x="3216" y="2640"/>
              <a:ext cx="1680" cy="97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46" name="Rectangle 55"/>
            <p:cNvSpPr>
              <a:spLocks noChangeArrowheads="1"/>
            </p:cNvSpPr>
            <p:nvPr/>
          </p:nvSpPr>
          <p:spPr bwMode="auto">
            <a:xfrm>
              <a:off x="3936" y="2544"/>
              <a:ext cx="188" cy="308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47" name="Group 85"/>
            <p:cNvGrpSpPr>
              <a:grpSpLocks/>
            </p:cNvGrpSpPr>
            <p:nvPr/>
          </p:nvGrpSpPr>
          <p:grpSpPr bwMode="auto">
            <a:xfrm>
              <a:off x="3120" y="2544"/>
              <a:ext cx="96" cy="288"/>
              <a:chOff x="3120" y="2544"/>
              <a:chExt cx="96" cy="288"/>
            </a:xfrm>
          </p:grpSpPr>
          <p:sp>
            <p:nvSpPr>
              <p:cNvPr id="56" name="Line 74"/>
              <p:cNvSpPr>
                <a:spLocks noChangeShapeType="1"/>
              </p:cNvSpPr>
              <p:nvPr/>
            </p:nvSpPr>
            <p:spPr bwMode="auto">
              <a:xfrm>
                <a:off x="3216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" name="Line 79"/>
              <p:cNvSpPr>
                <a:spLocks noChangeShapeType="1"/>
              </p:cNvSpPr>
              <p:nvPr/>
            </p:nvSpPr>
            <p:spPr bwMode="auto">
              <a:xfrm flipH="1">
                <a:off x="3120" y="254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80"/>
              <p:cNvSpPr>
                <a:spLocks noChangeShapeType="1"/>
              </p:cNvSpPr>
              <p:nvPr/>
            </p:nvSpPr>
            <p:spPr bwMode="auto">
              <a:xfrm flipH="1">
                <a:off x="3120" y="25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9" name="Line 81"/>
              <p:cNvSpPr>
                <a:spLocks noChangeShapeType="1"/>
              </p:cNvSpPr>
              <p:nvPr/>
            </p:nvSpPr>
            <p:spPr bwMode="auto">
              <a:xfrm flipH="1">
                <a:off x="3120" y="26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0" name="Line 82"/>
              <p:cNvSpPr>
                <a:spLocks noChangeShapeType="1"/>
              </p:cNvSpPr>
              <p:nvPr/>
            </p:nvSpPr>
            <p:spPr bwMode="auto">
              <a:xfrm flipH="1">
                <a:off x="3120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83"/>
              <p:cNvSpPr>
                <a:spLocks noChangeShapeType="1"/>
              </p:cNvSpPr>
              <p:nvPr/>
            </p:nvSpPr>
            <p:spPr bwMode="auto">
              <a:xfrm flipH="1">
                <a:off x="312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84"/>
              <p:cNvSpPr>
                <a:spLocks noChangeShapeType="1"/>
              </p:cNvSpPr>
              <p:nvPr/>
            </p:nvSpPr>
            <p:spPr bwMode="auto">
              <a:xfrm flipH="1">
                <a:off x="3120" y="2736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8" name="Group 86"/>
            <p:cNvGrpSpPr>
              <a:grpSpLocks/>
            </p:cNvGrpSpPr>
            <p:nvPr/>
          </p:nvGrpSpPr>
          <p:grpSpPr bwMode="auto">
            <a:xfrm flipH="1">
              <a:off x="4896" y="2544"/>
              <a:ext cx="96" cy="288"/>
              <a:chOff x="3120" y="2544"/>
              <a:chExt cx="96" cy="288"/>
            </a:xfrm>
          </p:grpSpPr>
          <p:sp>
            <p:nvSpPr>
              <p:cNvPr id="49" name="Line 87"/>
              <p:cNvSpPr>
                <a:spLocks noChangeShapeType="1"/>
              </p:cNvSpPr>
              <p:nvPr/>
            </p:nvSpPr>
            <p:spPr bwMode="auto">
              <a:xfrm>
                <a:off x="3216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Line 88"/>
              <p:cNvSpPr>
                <a:spLocks noChangeShapeType="1"/>
              </p:cNvSpPr>
              <p:nvPr/>
            </p:nvSpPr>
            <p:spPr bwMode="auto">
              <a:xfrm flipH="1">
                <a:off x="3120" y="254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Line 89"/>
              <p:cNvSpPr>
                <a:spLocks noChangeShapeType="1"/>
              </p:cNvSpPr>
              <p:nvPr/>
            </p:nvSpPr>
            <p:spPr bwMode="auto">
              <a:xfrm flipH="1">
                <a:off x="3120" y="25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Line 90"/>
              <p:cNvSpPr>
                <a:spLocks noChangeShapeType="1"/>
              </p:cNvSpPr>
              <p:nvPr/>
            </p:nvSpPr>
            <p:spPr bwMode="auto">
              <a:xfrm flipH="1">
                <a:off x="3120" y="26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Line 91"/>
              <p:cNvSpPr>
                <a:spLocks noChangeShapeType="1"/>
              </p:cNvSpPr>
              <p:nvPr/>
            </p:nvSpPr>
            <p:spPr bwMode="auto">
              <a:xfrm flipH="1">
                <a:off x="3120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Line 92"/>
              <p:cNvSpPr>
                <a:spLocks noChangeShapeType="1"/>
              </p:cNvSpPr>
              <p:nvPr/>
            </p:nvSpPr>
            <p:spPr bwMode="auto">
              <a:xfrm flipH="1">
                <a:off x="312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93"/>
              <p:cNvSpPr>
                <a:spLocks noChangeShapeType="1"/>
              </p:cNvSpPr>
              <p:nvPr/>
            </p:nvSpPr>
            <p:spPr bwMode="auto">
              <a:xfrm flipH="1">
                <a:off x="3120" y="2736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0" y="-27296"/>
            <a:ext cx="9144000" cy="106347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不同固定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方式双杆式液压活塞缸输出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的推力和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速度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892828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97"/>
          <p:cNvGrpSpPr>
            <a:grpSpLocks/>
          </p:cNvGrpSpPr>
          <p:nvPr/>
        </p:nvGrpSpPr>
        <p:grpSpPr bwMode="auto">
          <a:xfrm>
            <a:off x="4936944" y="2367983"/>
            <a:ext cx="3650073" cy="3601856"/>
            <a:chOff x="3120" y="2544"/>
            <a:chExt cx="1872" cy="1256"/>
          </a:xfrm>
        </p:grpSpPr>
        <p:sp>
          <p:nvSpPr>
            <p:cNvPr id="15" name="Line 52"/>
            <p:cNvSpPr>
              <a:spLocks noChangeShapeType="1"/>
            </p:cNvSpPr>
            <p:nvPr/>
          </p:nvSpPr>
          <p:spPr bwMode="auto">
            <a:xfrm>
              <a:off x="4028" y="38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Rectangle 53"/>
            <p:cNvSpPr>
              <a:spLocks noChangeArrowheads="1"/>
            </p:cNvSpPr>
            <p:nvPr/>
          </p:nvSpPr>
          <p:spPr bwMode="auto">
            <a:xfrm>
              <a:off x="3594" y="2544"/>
              <a:ext cx="854" cy="308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auto">
            <a:xfrm>
              <a:off x="3216" y="2640"/>
              <a:ext cx="1680" cy="97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Rectangle 55"/>
            <p:cNvSpPr>
              <a:spLocks noChangeArrowheads="1"/>
            </p:cNvSpPr>
            <p:nvPr/>
          </p:nvSpPr>
          <p:spPr bwMode="auto">
            <a:xfrm>
              <a:off x="3936" y="2544"/>
              <a:ext cx="188" cy="308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19" name="Group 85"/>
            <p:cNvGrpSpPr>
              <a:grpSpLocks/>
            </p:cNvGrpSpPr>
            <p:nvPr/>
          </p:nvGrpSpPr>
          <p:grpSpPr bwMode="auto">
            <a:xfrm>
              <a:off x="3120" y="2544"/>
              <a:ext cx="96" cy="288"/>
              <a:chOff x="3120" y="2544"/>
              <a:chExt cx="96" cy="288"/>
            </a:xfrm>
          </p:grpSpPr>
          <p:sp>
            <p:nvSpPr>
              <p:cNvPr id="29" name="Line 74"/>
              <p:cNvSpPr>
                <a:spLocks noChangeShapeType="1"/>
              </p:cNvSpPr>
              <p:nvPr/>
            </p:nvSpPr>
            <p:spPr bwMode="auto">
              <a:xfrm>
                <a:off x="3216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79"/>
              <p:cNvSpPr>
                <a:spLocks noChangeShapeType="1"/>
              </p:cNvSpPr>
              <p:nvPr/>
            </p:nvSpPr>
            <p:spPr bwMode="auto">
              <a:xfrm flipH="1">
                <a:off x="3120" y="254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80"/>
              <p:cNvSpPr>
                <a:spLocks noChangeShapeType="1"/>
              </p:cNvSpPr>
              <p:nvPr/>
            </p:nvSpPr>
            <p:spPr bwMode="auto">
              <a:xfrm flipH="1">
                <a:off x="3120" y="25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81"/>
              <p:cNvSpPr>
                <a:spLocks noChangeShapeType="1"/>
              </p:cNvSpPr>
              <p:nvPr/>
            </p:nvSpPr>
            <p:spPr bwMode="auto">
              <a:xfrm flipH="1">
                <a:off x="3120" y="26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82"/>
              <p:cNvSpPr>
                <a:spLocks noChangeShapeType="1"/>
              </p:cNvSpPr>
              <p:nvPr/>
            </p:nvSpPr>
            <p:spPr bwMode="auto">
              <a:xfrm flipH="1">
                <a:off x="3120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83"/>
              <p:cNvSpPr>
                <a:spLocks noChangeShapeType="1"/>
              </p:cNvSpPr>
              <p:nvPr/>
            </p:nvSpPr>
            <p:spPr bwMode="auto">
              <a:xfrm flipH="1">
                <a:off x="312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84"/>
              <p:cNvSpPr>
                <a:spLocks noChangeShapeType="1"/>
              </p:cNvSpPr>
              <p:nvPr/>
            </p:nvSpPr>
            <p:spPr bwMode="auto">
              <a:xfrm flipH="1">
                <a:off x="3120" y="2736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" name="Group 86"/>
            <p:cNvGrpSpPr>
              <a:grpSpLocks/>
            </p:cNvGrpSpPr>
            <p:nvPr/>
          </p:nvGrpSpPr>
          <p:grpSpPr bwMode="auto">
            <a:xfrm flipH="1">
              <a:off x="4896" y="2544"/>
              <a:ext cx="96" cy="288"/>
              <a:chOff x="3120" y="2544"/>
              <a:chExt cx="96" cy="288"/>
            </a:xfrm>
          </p:grpSpPr>
          <p:sp>
            <p:nvSpPr>
              <p:cNvPr id="22" name="Line 87"/>
              <p:cNvSpPr>
                <a:spLocks noChangeShapeType="1"/>
              </p:cNvSpPr>
              <p:nvPr/>
            </p:nvSpPr>
            <p:spPr bwMode="auto">
              <a:xfrm>
                <a:off x="3216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" name="Line 88"/>
              <p:cNvSpPr>
                <a:spLocks noChangeShapeType="1"/>
              </p:cNvSpPr>
              <p:nvPr/>
            </p:nvSpPr>
            <p:spPr bwMode="auto">
              <a:xfrm flipH="1">
                <a:off x="3120" y="254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89"/>
              <p:cNvSpPr>
                <a:spLocks noChangeShapeType="1"/>
              </p:cNvSpPr>
              <p:nvPr/>
            </p:nvSpPr>
            <p:spPr bwMode="auto">
              <a:xfrm flipH="1">
                <a:off x="3120" y="25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90"/>
              <p:cNvSpPr>
                <a:spLocks noChangeShapeType="1"/>
              </p:cNvSpPr>
              <p:nvPr/>
            </p:nvSpPr>
            <p:spPr bwMode="auto">
              <a:xfrm flipH="1">
                <a:off x="3120" y="26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91"/>
              <p:cNvSpPr>
                <a:spLocks noChangeShapeType="1"/>
              </p:cNvSpPr>
              <p:nvPr/>
            </p:nvSpPr>
            <p:spPr bwMode="auto">
              <a:xfrm flipH="1">
                <a:off x="3120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92"/>
              <p:cNvSpPr>
                <a:spLocks noChangeShapeType="1"/>
              </p:cNvSpPr>
              <p:nvPr/>
            </p:nvSpPr>
            <p:spPr bwMode="auto">
              <a:xfrm flipH="1">
                <a:off x="312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93"/>
              <p:cNvSpPr>
                <a:spLocks noChangeShapeType="1"/>
              </p:cNvSpPr>
              <p:nvPr/>
            </p:nvSpPr>
            <p:spPr bwMode="auto">
              <a:xfrm flipH="1">
                <a:off x="3120" y="2736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6" name="Group 1028"/>
          <p:cNvGrpSpPr>
            <a:grpSpLocks/>
          </p:cNvGrpSpPr>
          <p:nvPr/>
        </p:nvGrpSpPr>
        <p:grpSpPr bwMode="auto">
          <a:xfrm>
            <a:off x="1109077" y="2320019"/>
            <a:ext cx="3006543" cy="1725513"/>
            <a:chOff x="2928" y="801"/>
            <a:chExt cx="2443" cy="731"/>
          </a:xfrm>
        </p:grpSpPr>
        <p:sp>
          <p:nvSpPr>
            <p:cNvPr id="37" name="Rectangle 1029"/>
            <p:cNvSpPr>
              <a:spLocks noChangeArrowheads="1"/>
            </p:cNvSpPr>
            <p:nvPr/>
          </p:nvSpPr>
          <p:spPr bwMode="auto">
            <a:xfrm>
              <a:off x="3456" y="816"/>
              <a:ext cx="1056" cy="43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1030"/>
            <p:cNvSpPr>
              <a:spLocks noChangeShapeType="1"/>
            </p:cNvSpPr>
            <p:nvPr/>
          </p:nvSpPr>
          <p:spPr bwMode="auto">
            <a:xfrm>
              <a:off x="3456" y="816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1031"/>
            <p:cNvSpPr>
              <a:spLocks noChangeShapeType="1"/>
            </p:cNvSpPr>
            <p:nvPr/>
          </p:nvSpPr>
          <p:spPr bwMode="auto">
            <a:xfrm>
              <a:off x="3456" y="81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1032"/>
            <p:cNvSpPr>
              <a:spLocks noChangeShapeType="1"/>
            </p:cNvSpPr>
            <p:nvPr/>
          </p:nvSpPr>
          <p:spPr bwMode="auto">
            <a:xfrm>
              <a:off x="3456" y="110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1033"/>
            <p:cNvSpPr>
              <a:spLocks noChangeShapeType="1"/>
            </p:cNvSpPr>
            <p:nvPr/>
          </p:nvSpPr>
          <p:spPr bwMode="auto">
            <a:xfrm>
              <a:off x="3456" y="1248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Rectangle 1034"/>
            <p:cNvSpPr>
              <a:spLocks noChangeArrowheads="1"/>
            </p:cNvSpPr>
            <p:nvPr/>
          </p:nvSpPr>
          <p:spPr bwMode="auto">
            <a:xfrm>
              <a:off x="3840" y="816"/>
              <a:ext cx="239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ea typeface="仿宋_GB2312" pitchFamily="49" charset="-122"/>
              </a:endParaRPr>
            </a:p>
          </p:txBody>
        </p:sp>
        <p:sp>
          <p:nvSpPr>
            <p:cNvPr id="43" name="Line 1035"/>
            <p:cNvSpPr>
              <a:spLocks noChangeShapeType="1"/>
            </p:cNvSpPr>
            <p:nvPr/>
          </p:nvSpPr>
          <p:spPr bwMode="auto">
            <a:xfrm>
              <a:off x="4512" y="81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1036"/>
            <p:cNvSpPr>
              <a:spLocks noChangeShapeType="1"/>
            </p:cNvSpPr>
            <p:nvPr/>
          </p:nvSpPr>
          <p:spPr bwMode="auto">
            <a:xfrm>
              <a:off x="4512" y="110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1037"/>
            <p:cNvSpPr>
              <a:spLocks noChangeShapeType="1"/>
            </p:cNvSpPr>
            <p:nvPr/>
          </p:nvSpPr>
          <p:spPr bwMode="auto">
            <a:xfrm flipH="1">
              <a:off x="3408" y="960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Line 1043"/>
            <p:cNvSpPr>
              <a:spLocks noChangeShapeType="1"/>
            </p:cNvSpPr>
            <p:nvPr/>
          </p:nvSpPr>
          <p:spPr bwMode="auto">
            <a:xfrm flipH="1">
              <a:off x="3648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Line 1044"/>
            <p:cNvSpPr>
              <a:spLocks noChangeShapeType="1"/>
            </p:cNvSpPr>
            <p:nvPr/>
          </p:nvSpPr>
          <p:spPr bwMode="auto">
            <a:xfrm flipH="1">
              <a:off x="3744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1045"/>
            <p:cNvSpPr>
              <a:spLocks noChangeShapeType="1"/>
            </p:cNvSpPr>
            <p:nvPr/>
          </p:nvSpPr>
          <p:spPr bwMode="auto">
            <a:xfrm flipH="1">
              <a:off x="3840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1046"/>
            <p:cNvSpPr>
              <a:spLocks noChangeShapeType="1"/>
            </p:cNvSpPr>
            <p:nvPr/>
          </p:nvSpPr>
          <p:spPr bwMode="auto">
            <a:xfrm flipH="1">
              <a:off x="4032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Line 1047"/>
            <p:cNvSpPr>
              <a:spLocks noChangeShapeType="1"/>
            </p:cNvSpPr>
            <p:nvPr/>
          </p:nvSpPr>
          <p:spPr bwMode="auto">
            <a:xfrm flipH="1">
              <a:off x="4128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1048"/>
            <p:cNvSpPr>
              <a:spLocks noChangeShapeType="1"/>
            </p:cNvSpPr>
            <p:nvPr/>
          </p:nvSpPr>
          <p:spPr bwMode="auto">
            <a:xfrm flipH="1">
              <a:off x="3936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1049"/>
            <p:cNvSpPr>
              <a:spLocks noChangeShapeType="1"/>
            </p:cNvSpPr>
            <p:nvPr/>
          </p:nvSpPr>
          <p:spPr bwMode="auto">
            <a:xfrm flipH="1">
              <a:off x="4224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Text Box 1050"/>
            <p:cNvSpPr txBox="1">
              <a:spLocks noChangeArrowheads="1"/>
            </p:cNvSpPr>
            <p:nvPr/>
          </p:nvSpPr>
          <p:spPr bwMode="auto">
            <a:xfrm>
              <a:off x="5279" y="801"/>
              <a:ext cx="9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 dirty="0">
                <a:ea typeface="仿宋_GB2312" pitchFamily="49" charset="-122"/>
              </a:endParaRPr>
            </a:p>
          </p:txBody>
        </p:sp>
        <p:sp>
          <p:nvSpPr>
            <p:cNvPr id="54" name="Text Box 1053"/>
            <p:cNvSpPr txBox="1">
              <a:spLocks noChangeArrowheads="1"/>
            </p:cNvSpPr>
            <p:nvPr/>
          </p:nvSpPr>
          <p:spPr bwMode="auto">
            <a:xfrm>
              <a:off x="4140" y="926"/>
              <a:ext cx="156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ea typeface="仿宋_GB2312" pitchFamily="49" charset="-122"/>
                </a:rPr>
                <a:t>d</a:t>
              </a:r>
              <a:endParaRPr lang="en-US" altLang="zh-CN">
                <a:ea typeface="仿宋_GB2312" pitchFamily="49" charset="-122"/>
              </a:endParaRPr>
            </a:p>
          </p:txBody>
        </p:sp>
        <p:sp>
          <p:nvSpPr>
            <p:cNvPr id="55" name="Line 1054"/>
            <p:cNvSpPr>
              <a:spLocks noChangeShapeType="1"/>
            </p:cNvSpPr>
            <p:nvPr/>
          </p:nvSpPr>
          <p:spPr bwMode="auto">
            <a:xfrm>
              <a:off x="3840" y="9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Text Box 1055"/>
            <p:cNvSpPr txBox="1">
              <a:spLocks noChangeArrowheads="1"/>
            </p:cNvSpPr>
            <p:nvPr/>
          </p:nvSpPr>
          <p:spPr bwMode="auto">
            <a:xfrm>
              <a:off x="3120" y="1386"/>
              <a:ext cx="304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 i="1" dirty="0">
                <a:ea typeface="仿宋_GB2312" pitchFamily="49" charset="-122"/>
              </a:endParaRPr>
            </a:p>
          </p:txBody>
        </p:sp>
        <p:sp>
          <p:nvSpPr>
            <p:cNvPr id="57" name="Rectangle 1056"/>
            <p:cNvSpPr>
              <a:spLocks noChangeArrowheads="1"/>
            </p:cNvSpPr>
            <p:nvPr/>
          </p:nvSpPr>
          <p:spPr bwMode="auto">
            <a:xfrm>
              <a:off x="4080" y="960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ea typeface="仿宋_GB2312" pitchFamily="49" charset="-122"/>
              </a:endParaRPr>
            </a:p>
          </p:txBody>
        </p:sp>
        <p:sp>
          <p:nvSpPr>
            <p:cNvPr id="58" name="Rectangle 1057"/>
            <p:cNvSpPr>
              <a:spLocks noChangeArrowheads="1"/>
            </p:cNvSpPr>
            <p:nvPr/>
          </p:nvSpPr>
          <p:spPr bwMode="auto">
            <a:xfrm>
              <a:off x="2928" y="960"/>
              <a:ext cx="912" cy="14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cxnSp>
        <p:nvCxnSpPr>
          <p:cNvPr id="3" name="直接箭头连接符 2"/>
          <p:cNvCxnSpPr/>
          <p:nvPr/>
        </p:nvCxnSpPr>
        <p:spPr>
          <a:xfrm>
            <a:off x="1943473" y="1993773"/>
            <a:ext cx="0" cy="3262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3585223" y="2865291"/>
            <a:ext cx="57366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142654" y="1903000"/>
            <a:ext cx="0" cy="41701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5385413" y="3270785"/>
            <a:ext cx="47172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0" y="-13041"/>
            <a:ext cx="9144000" cy="10623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不同固定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方式相同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腔体进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油运动方向却不同</a:t>
            </a:r>
            <a:endParaRPr lang="zh-CN" altLang="en-US" sz="2800" dirty="0"/>
          </a:p>
        </p:txBody>
      </p:sp>
      <p:graphicFrame>
        <p:nvGraphicFramePr>
          <p:cNvPr id="63" name="表格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015551"/>
              </p:ext>
            </p:extLst>
          </p:nvPr>
        </p:nvGraphicFramePr>
        <p:xfrm>
          <a:off x="935596" y="4202854"/>
          <a:ext cx="7272808" cy="2201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436"/>
                <a:gridCol w="3348372"/>
              </a:tblGrid>
              <a:tr h="738314"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缸筒固定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8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活塞杆固定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    液压缸左腔体进油，缸体固定不动，活塞向右运动，活塞杆向右伸出。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    液压缸左腔体进油，活塞固定不动，缸体向左运动。</a:t>
                      </a:r>
                      <a:endParaRPr kumimoji="0" lang="zh-CN" altLang="en-US" sz="2400" b="1" kern="12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5211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31"/>
            <a:ext cx="9252520" cy="6858000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</p:pic>
      <p:sp>
        <p:nvSpPr>
          <p:cNvPr id="5" name="矩形 4"/>
          <p:cNvSpPr/>
          <p:nvPr/>
        </p:nvSpPr>
        <p:spPr>
          <a:xfrm>
            <a:off x="7596336" y="1916832"/>
            <a:ext cx="1251700" cy="64807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直线往复</a:t>
            </a:r>
            <a:endParaRPr lang="en-US" altLang="zh-CN" sz="20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摆动</a:t>
            </a:r>
            <a:endParaRPr lang="en-US" altLang="zh-CN" sz="2000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20" y="188640"/>
            <a:ext cx="2880320" cy="194421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液压缸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kumimoji="1" lang="zh-CN" altLang="en-US" b="1" dirty="0" smtClean="0">
                <a:latin typeface="楷体" pitchFamily="49" charset="-122"/>
                <a:ea typeface="楷体" pitchFamily="49" charset="-122"/>
              </a:rPr>
              <a:t>    液压缸结构简单，工作可靠，传递功率大，制造容易等突出优点，在各类液压系统中应用广泛。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1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" y="980728"/>
            <a:ext cx="5575604" cy="2952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3056"/>
            <a:ext cx="5580112" cy="29249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0"/>
            <a:ext cx="9144000" cy="9807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不同固定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方式活塞有效行程范围也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不同。</a:t>
            </a:r>
            <a:endParaRPr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693517"/>
              </p:ext>
            </p:extLst>
          </p:nvPr>
        </p:nvGraphicFramePr>
        <p:xfrm>
          <a:off x="5813884" y="1243952"/>
          <a:ext cx="3096344" cy="560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/>
                <a:gridCol w="2448272"/>
              </a:tblGrid>
              <a:tr h="26891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缸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筒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固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定</a:t>
                      </a:r>
                    </a:p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    活塞杆带动工作台左右移动，工作台的移动范围约为活塞有效行程的</a:t>
                      </a:r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3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倍。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占地面积大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8803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活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塞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杆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固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定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    缸体带动工作台左右移动，工作台的移动范围约为活塞有效行程的</a:t>
                      </a:r>
                      <a:r>
                        <a:rPr kumimoji="0" lang="en-US" altLang="zh-CN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2</a:t>
                      </a: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倍。</a:t>
                      </a:r>
                      <a:endParaRPr kumimoji="0" lang="en-US" altLang="zh-CN" sz="2400" b="1" kern="1200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b="1" kern="12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占地面积小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6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577173"/>
              </p:ext>
            </p:extLst>
          </p:nvPr>
        </p:nvGraphicFramePr>
        <p:xfrm>
          <a:off x="7056" y="-26781"/>
          <a:ext cx="9136944" cy="6984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463"/>
                <a:gridCol w="3567759"/>
                <a:gridCol w="3393722"/>
              </a:tblGrid>
              <a:tr h="90463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 smtClean="0">
                        <a:solidFill>
                          <a:prstClr val="black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 smtClean="0">
                          <a:solidFill>
                            <a:prstClr val="black"/>
                          </a:solidFill>
                          <a:latin typeface="楷体" pitchFamily="49" charset="-122"/>
                          <a:ea typeface="楷体" pitchFamily="49" charset="-122"/>
                        </a:rPr>
                        <a:t>缸体固定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b="1" dirty="0" smtClean="0">
                        <a:solidFill>
                          <a:prstClr val="black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800" b="1" dirty="0" smtClean="0">
                          <a:solidFill>
                            <a:prstClr val="black"/>
                          </a:solidFill>
                          <a:latin typeface="楷体" pitchFamily="49" charset="-122"/>
                          <a:ea typeface="楷体" pitchFamily="49" charset="-122"/>
                        </a:rPr>
                        <a:t>活塞杆固定</a:t>
                      </a:r>
                      <a:endParaRPr lang="zh-CN" altLang="en-US" sz="28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224136">
                <a:tc>
                  <a:txBody>
                    <a:bodyPr/>
                    <a:lstStyle/>
                    <a:p>
                      <a:pPr algn="ctr"/>
                      <a:endParaRPr lang="en-US" altLang="zh-CN" sz="28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安装方式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775422">
                <a:tc>
                  <a:txBody>
                    <a:bodyPr/>
                    <a:lstStyle/>
                    <a:p>
                      <a:pPr algn="ctr"/>
                      <a:endParaRPr lang="en-US" altLang="zh-CN" sz="12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输出推力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800" b="1" dirty="0" smtClean="0">
                          <a:latin typeface="楷体" pitchFamily="49" charset="-122"/>
                          <a:ea typeface="楷体" pitchFamily="49" charset="-122"/>
                        </a:rPr>
                        <a:t>           </a:t>
                      </a:r>
                    </a:p>
                    <a:p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         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F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1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= F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2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=</a:t>
                      </a:r>
                      <a:r>
                        <a:rPr lang="zh-CN" altLang="en-US" sz="2800" b="1" dirty="0" smtClean="0">
                          <a:latin typeface="楷体" pitchFamily="49" charset="-122"/>
                          <a:ea typeface="楷体" pitchFamily="49" charset="-122"/>
                        </a:rPr>
                        <a:t>（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P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1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-P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2</a:t>
                      </a:r>
                      <a:r>
                        <a:rPr lang="zh-CN" altLang="en-US" sz="2800" b="1" dirty="0" smtClean="0">
                          <a:latin typeface="楷体" pitchFamily="49" charset="-122"/>
                          <a:ea typeface="楷体" pitchFamily="49" charset="-122"/>
                        </a:rPr>
                        <a:t>）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A</a:t>
                      </a:r>
                      <a:r>
                        <a:rPr lang="zh-CN" altLang="en-US" sz="1400" b="1" dirty="0" smtClean="0">
                          <a:latin typeface="楷体" pitchFamily="49" charset="-122"/>
                          <a:ea typeface="楷体" pitchFamily="49" charset="-122"/>
                        </a:rPr>
                        <a:t>（</a:t>
                      </a:r>
                      <a:r>
                        <a:rPr lang="en-US" altLang="zh-CN" sz="1400" b="1" dirty="0" smtClean="0">
                          <a:latin typeface="楷体" pitchFamily="49" charset="-122"/>
                          <a:ea typeface="楷体" pitchFamily="49" charset="-122"/>
                        </a:rPr>
                        <a:t>A</a:t>
                      </a:r>
                      <a:r>
                        <a:rPr lang="zh-CN" altLang="en-US" sz="1400" b="1" dirty="0" smtClean="0">
                          <a:latin typeface="楷体" pitchFamily="49" charset="-122"/>
                          <a:ea typeface="楷体" pitchFamily="49" charset="-122"/>
                        </a:rPr>
                        <a:t>：活塞面积减去活塞杆面积）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endParaRPr lang="en-US" altLang="zh-CN" sz="12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输出速度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 smtClean="0">
                          <a:latin typeface="楷体" pitchFamily="49" charset="-122"/>
                          <a:ea typeface="+mn-ea"/>
                        </a:rPr>
                        <a:t>        V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1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+mn-ea"/>
                        </a:rPr>
                        <a:t>= V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2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+mn-ea"/>
                        </a:rPr>
                        <a:t>= q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+mn-ea"/>
                        </a:rPr>
                        <a:t>/A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880762">
                <a:tc>
                  <a:txBody>
                    <a:bodyPr/>
                    <a:lstStyle/>
                    <a:p>
                      <a:pPr algn="ctr"/>
                      <a:endParaRPr lang="en-US" altLang="zh-CN" sz="10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占地面积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大小比较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大  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（约为</a:t>
                      </a:r>
                      <a:r>
                        <a:rPr lang="zh-CN" altLang="en-US" sz="2000" b="1" dirty="0" smtClean="0">
                          <a:latin typeface="楷体" pitchFamily="49" charset="-122"/>
                          <a:ea typeface="楷体" pitchFamily="49" charset="-122"/>
                        </a:rPr>
                        <a:t>活塞有效行程的</a:t>
                      </a:r>
                      <a:r>
                        <a:rPr lang="en-US" altLang="zh-CN" sz="2000" b="1" dirty="0" smtClean="0">
                          <a:latin typeface="楷体" pitchFamily="49" charset="-122"/>
                          <a:ea typeface="楷体" pitchFamily="49" charset="-122"/>
                        </a:rPr>
                        <a:t>3</a:t>
                      </a:r>
                      <a:r>
                        <a:rPr lang="zh-CN" altLang="en-US" sz="2000" b="1" dirty="0" smtClean="0">
                          <a:latin typeface="楷体" pitchFamily="49" charset="-122"/>
                          <a:ea typeface="楷体" pitchFamily="49" charset="-122"/>
                        </a:rPr>
                        <a:t>倍）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小  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（约为</a:t>
                      </a:r>
                      <a:r>
                        <a:rPr lang="zh-CN" altLang="en-US" sz="2000" b="1" dirty="0" smtClean="0">
                          <a:latin typeface="楷体" pitchFamily="49" charset="-122"/>
                          <a:ea typeface="楷体" pitchFamily="49" charset="-122"/>
                        </a:rPr>
                        <a:t>活塞有效行程的</a:t>
                      </a:r>
                      <a:r>
                        <a:rPr lang="en-US" altLang="zh-CN" sz="2000" b="1" dirty="0" smtClean="0">
                          <a:latin typeface="楷体" pitchFamily="49" charset="-122"/>
                          <a:ea typeface="楷体" pitchFamily="49" charset="-122"/>
                        </a:rPr>
                        <a:t>2</a:t>
                      </a:r>
                      <a:r>
                        <a:rPr lang="zh-CN" altLang="en-US" sz="2000" b="1" dirty="0" smtClean="0">
                          <a:latin typeface="楷体" pitchFamily="49" charset="-122"/>
                          <a:ea typeface="楷体" pitchFamily="49" charset="-122"/>
                        </a:rPr>
                        <a:t>倍）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8415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运动部件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输出力部件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活塞杆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缸体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/>
                      <a:endParaRPr lang="en-US" altLang="zh-CN" sz="12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运动方向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左腔进油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活塞杆向右运动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左腔进油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缸体向左运动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792088">
                <a:tc gridSpan="3">
                  <a:txBody>
                    <a:bodyPr/>
                    <a:lstStyle/>
                    <a:p>
                      <a:pPr algn="ctr"/>
                      <a:endParaRPr lang="en-US" altLang="zh-CN" sz="12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这种液压缸常用于要求往返运动速度相同的场合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" name="Group 1028"/>
          <p:cNvGrpSpPr>
            <a:grpSpLocks/>
          </p:cNvGrpSpPr>
          <p:nvPr/>
        </p:nvGrpSpPr>
        <p:grpSpPr bwMode="auto">
          <a:xfrm>
            <a:off x="2889426" y="1313064"/>
            <a:ext cx="2252501" cy="1020092"/>
            <a:chOff x="2928" y="801"/>
            <a:chExt cx="2443" cy="731"/>
          </a:xfrm>
        </p:grpSpPr>
        <p:sp>
          <p:nvSpPr>
            <p:cNvPr id="4" name="Rectangle 1029"/>
            <p:cNvSpPr>
              <a:spLocks noChangeArrowheads="1"/>
            </p:cNvSpPr>
            <p:nvPr/>
          </p:nvSpPr>
          <p:spPr bwMode="auto">
            <a:xfrm>
              <a:off x="3456" y="816"/>
              <a:ext cx="1056" cy="43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Line 1030"/>
            <p:cNvSpPr>
              <a:spLocks noChangeShapeType="1"/>
            </p:cNvSpPr>
            <p:nvPr/>
          </p:nvSpPr>
          <p:spPr bwMode="auto">
            <a:xfrm>
              <a:off x="3456" y="816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1031"/>
            <p:cNvSpPr>
              <a:spLocks noChangeShapeType="1"/>
            </p:cNvSpPr>
            <p:nvPr/>
          </p:nvSpPr>
          <p:spPr bwMode="auto">
            <a:xfrm>
              <a:off x="3456" y="81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1032"/>
            <p:cNvSpPr>
              <a:spLocks noChangeShapeType="1"/>
            </p:cNvSpPr>
            <p:nvPr/>
          </p:nvSpPr>
          <p:spPr bwMode="auto">
            <a:xfrm>
              <a:off x="3456" y="110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1033"/>
            <p:cNvSpPr>
              <a:spLocks noChangeShapeType="1"/>
            </p:cNvSpPr>
            <p:nvPr/>
          </p:nvSpPr>
          <p:spPr bwMode="auto">
            <a:xfrm>
              <a:off x="3456" y="1248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1034"/>
            <p:cNvSpPr>
              <a:spLocks noChangeArrowheads="1"/>
            </p:cNvSpPr>
            <p:nvPr/>
          </p:nvSpPr>
          <p:spPr bwMode="auto">
            <a:xfrm>
              <a:off x="3840" y="816"/>
              <a:ext cx="239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ea typeface="仿宋_GB2312" pitchFamily="49" charset="-122"/>
              </a:endParaRPr>
            </a:p>
          </p:txBody>
        </p:sp>
        <p:sp>
          <p:nvSpPr>
            <p:cNvPr id="10" name="Line 1035"/>
            <p:cNvSpPr>
              <a:spLocks noChangeShapeType="1"/>
            </p:cNvSpPr>
            <p:nvPr/>
          </p:nvSpPr>
          <p:spPr bwMode="auto">
            <a:xfrm>
              <a:off x="4512" y="81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036"/>
            <p:cNvSpPr>
              <a:spLocks noChangeShapeType="1"/>
            </p:cNvSpPr>
            <p:nvPr/>
          </p:nvSpPr>
          <p:spPr bwMode="auto">
            <a:xfrm>
              <a:off x="4512" y="110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037"/>
            <p:cNvSpPr>
              <a:spLocks noChangeShapeType="1"/>
            </p:cNvSpPr>
            <p:nvPr/>
          </p:nvSpPr>
          <p:spPr bwMode="auto">
            <a:xfrm flipH="1">
              <a:off x="3408" y="960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043"/>
            <p:cNvSpPr>
              <a:spLocks noChangeShapeType="1"/>
            </p:cNvSpPr>
            <p:nvPr/>
          </p:nvSpPr>
          <p:spPr bwMode="auto">
            <a:xfrm flipH="1">
              <a:off x="3648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044"/>
            <p:cNvSpPr>
              <a:spLocks noChangeShapeType="1"/>
            </p:cNvSpPr>
            <p:nvPr/>
          </p:nvSpPr>
          <p:spPr bwMode="auto">
            <a:xfrm flipH="1">
              <a:off x="3744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045"/>
            <p:cNvSpPr>
              <a:spLocks noChangeShapeType="1"/>
            </p:cNvSpPr>
            <p:nvPr/>
          </p:nvSpPr>
          <p:spPr bwMode="auto">
            <a:xfrm flipH="1">
              <a:off x="3840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046"/>
            <p:cNvSpPr>
              <a:spLocks noChangeShapeType="1"/>
            </p:cNvSpPr>
            <p:nvPr/>
          </p:nvSpPr>
          <p:spPr bwMode="auto">
            <a:xfrm flipH="1">
              <a:off x="4032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047"/>
            <p:cNvSpPr>
              <a:spLocks noChangeShapeType="1"/>
            </p:cNvSpPr>
            <p:nvPr/>
          </p:nvSpPr>
          <p:spPr bwMode="auto">
            <a:xfrm flipH="1">
              <a:off x="4128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048"/>
            <p:cNvSpPr>
              <a:spLocks noChangeShapeType="1"/>
            </p:cNvSpPr>
            <p:nvPr/>
          </p:nvSpPr>
          <p:spPr bwMode="auto">
            <a:xfrm flipH="1">
              <a:off x="3936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049"/>
            <p:cNvSpPr>
              <a:spLocks noChangeShapeType="1"/>
            </p:cNvSpPr>
            <p:nvPr/>
          </p:nvSpPr>
          <p:spPr bwMode="auto">
            <a:xfrm flipH="1">
              <a:off x="4224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1050"/>
            <p:cNvSpPr txBox="1">
              <a:spLocks noChangeArrowheads="1"/>
            </p:cNvSpPr>
            <p:nvPr/>
          </p:nvSpPr>
          <p:spPr bwMode="auto">
            <a:xfrm>
              <a:off x="5279" y="801"/>
              <a:ext cx="9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 dirty="0">
                <a:ea typeface="仿宋_GB2312" pitchFamily="49" charset="-122"/>
              </a:endParaRPr>
            </a:p>
          </p:txBody>
        </p:sp>
        <p:sp>
          <p:nvSpPr>
            <p:cNvPr id="21" name="Text Box 1053"/>
            <p:cNvSpPr txBox="1">
              <a:spLocks noChangeArrowheads="1"/>
            </p:cNvSpPr>
            <p:nvPr/>
          </p:nvSpPr>
          <p:spPr bwMode="auto">
            <a:xfrm>
              <a:off x="4140" y="926"/>
              <a:ext cx="156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ea typeface="仿宋_GB2312" pitchFamily="49" charset="-122"/>
                </a:rPr>
                <a:t>d</a:t>
              </a:r>
              <a:endParaRPr lang="en-US" altLang="zh-CN">
                <a:ea typeface="仿宋_GB2312" pitchFamily="49" charset="-122"/>
              </a:endParaRPr>
            </a:p>
          </p:txBody>
        </p:sp>
        <p:sp>
          <p:nvSpPr>
            <p:cNvPr id="22" name="Line 1054"/>
            <p:cNvSpPr>
              <a:spLocks noChangeShapeType="1"/>
            </p:cNvSpPr>
            <p:nvPr/>
          </p:nvSpPr>
          <p:spPr bwMode="auto">
            <a:xfrm>
              <a:off x="3840" y="9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Text Box 1055"/>
            <p:cNvSpPr txBox="1">
              <a:spLocks noChangeArrowheads="1"/>
            </p:cNvSpPr>
            <p:nvPr/>
          </p:nvSpPr>
          <p:spPr bwMode="auto">
            <a:xfrm>
              <a:off x="3120" y="1386"/>
              <a:ext cx="304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 i="1" dirty="0">
                <a:ea typeface="仿宋_GB2312" pitchFamily="49" charset="-122"/>
              </a:endParaRPr>
            </a:p>
          </p:txBody>
        </p:sp>
        <p:sp>
          <p:nvSpPr>
            <p:cNvPr id="24" name="Rectangle 1056"/>
            <p:cNvSpPr>
              <a:spLocks noChangeArrowheads="1"/>
            </p:cNvSpPr>
            <p:nvPr/>
          </p:nvSpPr>
          <p:spPr bwMode="auto">
            <a:xfrm>
              <a:off x="4080" y="960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ea typeface="仿宋_GB2312" pitchFamily="49" charset="-122"/>
              </a:endParaRPr>
            </a:p>
          </p:txBody>
        </p:sp>
        <p:sp>
          <p:nvSpPr>
            <p:cNvPr id="25" name="Rectangle 1057"/>
            <p:cNvSpPr>
              <a:spLocks noChangeArrowheads="1"/>
            </p:cNvSpPr>
            <p:nvPr/>
          </p:nvSpPr>
          <p:spPr bwMode="auto">
            <a:xfrm>
              <a:off x="2928" y="960"/>
              <a:ext cx="912" cy="14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26" name="Group 97"/>
          <p:cNvGrpSpPr>
            <a:grpSpLocks/>
          </p:cNvGrpSpPr>
          <p:nvPr/>
        </p:nvGrpSpPr>
        <p:grpSpPr bwMode="auto">
          <a:xfrm>
            <a:off x="6392473" y="1385718"/>
            <a:ext cx="2081096" cy="2207983"/>
            <a:chOff x="3120" y="2544"/>
            <a:chExt cx="1872" cy="1256"/>
          </a:xfrm>
        </p:grpSpPr>
        <p:sp>
          <p:nvSpPr>
            <p:cNvPr id="27" name="Line 52"/>
            <p:cNvSpPr>
              <a:spLocks noChangeShapeType="1"/>
            </p:cNvSpPr>
            <p:nvPr/>
          </p:nvSpPr>
          <p:spPr bwMode="auto">
            <a:xfrm>
              <a:off x="4028" y="38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Rectangle 53"/>
            <p:cNvSpPr>
              <a:spLocks noChangeArrowheads="1"/>
            </p:cNvSpPr>
            <p:nvPr/>
          </p:nvSpPr>
          <p:spPr bwMode="auto">
            <a:xfrm>
              <a:off x="3594" y="2544"/>
              <a:ext cx="854" cy="308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Rectangle 54"/>
            <p:cNvSpPr>
              <a:spLocks noChangeArrowheads="1"/>
            </p:cNvSpPr>
            <p:nvPr/>
          </p:nvSpPr>
          <p:spPr bwMode="auto">
            <a:xfrm>
              <a:off x="3216" y="2640"/>
              <a:ext cx="1680" cy="97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Rectangle 55"/>
            <p:cNvSpPr>
              <a:spLocks noChangeArrowheads="1"/>
            </p:cNvSpPr>
            <p:nvPr/>
          </p:nvSpPr>
          <p:spPr bwMode="auto">
            <a:xfrm>
              <a:off x="3936" y="2544"/>
              <a:ext cx="188" cy="308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31" name="Group 85"/>
            <p:cNvGrpSpPr>
              <a:grpSpLocks/>
            </p:cNvGrpSpPr>
            <p:nvPr/>
          </p:nvGrpSpPr>
          <p:grpSpPr bwMode="auto">
            <a:xfrm>
              <a:off x="3120" y="2544"/>
              <a:ext cx="96" cy="288"/>
              <a:chOff x="3120" y="2544"/>
              <a:chExt cx="96" cy="288"/>
            </a:xfrm>
          </p:grpSpPr>
          <p:sp>
            <p:nvSpPr>
              <p:cNvPr id="40" name="Line 74"/>
              <p:cNvSpPr>
                <a:spLocks noChangeShapeType="1"/>
              </p:cNvSpPr>
              <p:nvPr/>
            </p:nvSpPr>
            <p:spPr bwMode="auto">
              <a:xfrm>
                <a:off x="3216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Line 79"/>
              <p:cNvSpPr>
                <a:spLocks noChangeShapeType="1"/>
              </p:cNvSpPr>
              <p:nvPr/>
            </p:nvSpPr>
            <p:spPr bwMode="auto">
              <a:xfrm flipH="1">
                <a:off x="3120" y="254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Line 80"/>
              <p:cNvSpPr>
                <a:spLocks noChangeShapeType="1"/>
              </p:cNvSpPr>
              <p:nvPr/>
            </p:nvSpPr>
            <p:spPr bwMode="auto">
              <a:xfrm flipH="1">
                <a:off x="3120" y="25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Line 81"/>
              <p:cNvSpPr>
                <a:spLocks noChangeShapeType="1"/>
              </p:cNvSpPr>
              <p:nvPr/>
            </p:nvSpPr>
            <p:spPr bwMode="auto">
              <a:xfrm flipH="1">
                <a:off x="3120" y="26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Line 82"/>
              <p:cNvSpPr>
                <a:spLocks noChangeShapeType="1"/>
              </p:cNvSpPr>
              <p:nvPr/>
            </p:nvSpPr>
            <p:spPr bwMode="auto">
              <a:xfrm flipH="1">
                <a:off x="3120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Line 83"/>
              <p:cNvSpPr>
                <a:spLocks noChangeShapeType="1"/>
              </p:cNvSpPr>
              <p:nvPr/>
            </p:nvSpPr>
            <p:spPr bwMode="auto">
              <a:xfrm flipH="1">
                <a:off x="312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84"/>
              <p:cNvSpPr>
                <a:spLocks noChangeShapeType="1"/>
              </p:cNvSpPr>
              <p:nvPr/>
            </p:nvSpPr>
            <p:spPr bwMode="auto">
              <a:xfrm flipH="1">
                <a:off x="3120" y="2736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2" name="Group 86"/>
            <p:cNvGrpSpPr>
              <a:grpSpLocks/>
            </p:cNvGrpSpPr>
            <p:nvPr/>
          </p:nvGrpSpPr>
          <p:grpSpPr bwMode="auto">
            <a:xfrm flipH="1">
              <a:off x="4896" y="2544"/>
              <a:ext cx="96" cy="288"/>
              <a:chOff x="3120" y="2544"/>
              <a:chExt cx="96" cy="288"/>
            </a:xfrm>
          </p:grpSpPr>
          <p:sp>
            <p:nvSpPr>
              <p:cNvPr id="33" name="Line 87"/>
              <p:cNvSpPr>
                <a:spLocks noChangeShapeType="1"/>
              </p:cNvSpPr>
              <p:nvPr/>
            </p:nvSpPr>
            <p:spPr bwMode="auto">
              <a:xfrm>
                <a:off x="3216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88"/>
              <p:cNvSpPr>
                <a:spLocks noChangeShapeType="1"/>
              </p:cNvSpPr>
              <p:nvPr/>
            </p:nvSpPr>
            <p:spPr bwMode="auto">
              <a:xfrm flipH="1">
                <a:off x="3120" y="254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89"/>
              <p:cNvSpPr>
                <a:spLocks noChangeShapeType="1"/>
              </p:cNvSpPr>
              <p:nvPr/>
            </p:nvSpPr>
            <p:spPr bwMode="auto">
              <a:xfrm flipH="1">
                <a:off x="3120" y="25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90"/>
              <p:cNvSpPr>
                <a:spLocks noChangeShapeType="1"/>
              </p:cNvSpPr>
              <p:nvPr/>
            </p:nvSpPr>
            <p:spPr bwMode="auto">
              <a:xfrm flipH="1">
                <a:off x="3120" y="26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Line 91"/>
              <p:cNvSpPr>
                <a:spLocks noChangeShapeType="1"/>
              </p:cNvSpPr>
              <p:nvPr/>
            </p:nvSpPr>
            <p:spPr bwMode="auto">
              <a:xfrm flipH="1">
                <a:off x="3120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Line 92"/>
              <p:cNvSpPr>
                <a:spLocks noChangeShapeType="1"/>
              </p:cNvSpPr>
              <p:nvPr/>
            </p:nvSpPr>
            <p:spPr bwMode="auto">
              <a:xfrm flipH="1">
                <a:off x="312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Line 93"/>
              <p:cNvSpPr>
                <a:spLocks noChangeShapeType="1"/>
              </p:cNvSpPr>
              <p:nvPr/>
            </p:nvSpPr>
            <p:spPr bwMode="auto">
              <a:xfrm flipH="1">
                <a:off x="3120" y="2736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613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Group 20"/>
          <p:cNvGrpSpPr>
            <a:grpSpLocks/>
          </p:cNvGrpSpPr>
          <p:nvPr/>
        </p:nvGrpSpPr>
        <p:grpSpPr bwMode="auto">
          <a:xfrm>
            <a:off x="3131840" y="2420888"/>
            <a:ext cx="2649538" cy="1111250"/>
            <a:chOff x="768" y="2256"/>
            <a:chExt cx="864" cy="240"/>
          </a:xfrm>
        </p:grpSpPr>
        <p:grpSp>
          <p:nvGrpSpPr>
            <p:cNvPr id="34821" name="Group 16"/>
            <p:cNvGrpSpPr>
              <a:grpSpLocks/>
            </p:cNvGrpSpPr>
            <p:nvPr/>
          </p:nvGrpSpPr>
          <p:grpSpPr bwMode="auto">
            <a:xfrm>
              <a:off x="768" y="2256"/>
              <a:ext cx="864" cy="192"/>
              <a:chOff x="384" y="2400"/>
              <a:chExt cx="864" cy="192"/>
            </a:xfrm>
          </p:grpSpPr>
          <p:sp>
            <p:nvSpPr>
              <p:cNvPr id="34824" name="Rectangle 13"/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624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25" name="Line 14"/>
              <p:cNvSpPr>
                <a:spLocks noChangeShapeType="1"/>
              </p:cNvSpPr>
              <p:nvPr/>
            </p:nvSpPr>
            <p:spPr bwMode="auto">
              <a:xfrm>
                <a:off x="384" y="2496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4826" name="Line 15"/>
              <p:cNvSpPr>
                <a:spLocks noChangeShapeType="1"/>
              </p:cNvSpPr>
              <p:nvPr/>
            </p:nvSpPr>
            <p:spPr bwMode="auto">
              <a:xfrm>
                <a:off x="816" y="2400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4822" name="Line 18"/>
            <p:cNvSpPr>
              <a:spLocks noChangeShapeType="1"/>
            </p:cNvSpPr>
            <p:nvPr/>
          </p:nvSpPr>
          <p:spPr bwMode="auto">
            <a:xfrm>
              <a:off x="912" y="244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23" name="Line 19"/>
            <p:cNvSpPr>
              <a:spLocks noChangeShapeType="1"/>
            </p:cNvSpPr>
            <p:nvPr/>
          </p:nvSpPr>
          <p:spPr bwMode="auto">
            <a:xfrm>
              <a:off x="1440" y="244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4819" name="矩形 8"/>
          <p:cNvSpPr>
            <a:spLocks noChangeArrowheads="1"/>
          </p:cNvSpPr>
          <p:nvPr/>
        </p:nvSpPr>
        <p:spPr bwMode="auto">
          <a:xfrm>
            <a:off x="2815775" y="4365104"/>
            <a:ext cx="32816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000" b="1" dirty="0">
                <a:latin typeface="楷体" pitchFamily="49" charset="-122"/>
                <a:ea typeface="楷体" pitchFamily="49" charset="-122"/>
              </a:rPr>
              <a:t>双杠式活塞液压缸职能</a:t>
            </a:r>
            <a:r>
              <a:rPr kumimoji="1" lang="zh-CN" altLang="en-US" sz="2000" b="1" dirty="0" smtClean="0">
                <a:latin typeface="楷体" pitchFamily="49" charset="-122"/>
                <a:ea typeface="楷体" pitchFamily="49" charset="-122"/>
              </a:rPr>
              <a:t>符号</a:t>
            </a:r>
            <a:endParaRPr kumimoji="1"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3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1627604" y="1700808"/>
            <a:ext cx="47173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、单杆式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活塞液压缸</a:t>
            </a:r>
          </a:p>
        </p:txBody>
      </p:sp>
      <p:sp>
        <p:nvSpPr>
          <p:cNvPr id="2" name="矩形 1"/>
          <p:cNvSpPr/>
          <p:nvPr/>
        </p:nvSpPr>
        <p:spPr>
          <a:xfrm>
            <a:off x="2697324" y="3326711"/>
            <a:ext cx="839913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安装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方式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4099208" y="2999888"/>
            <a:ext cx="1731564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缸筒固定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endParaRPr lang="en-US" altLang="zh-CN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活塞杆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固定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5" name="左大括号 4"/>
          <p:cNvSpPr/>
          <p:nvPr/>
        </p:nvSpPr>
        <p:spPr>
          <a:xfrm>
            <a:off x="3659743" y="3200333"/>
            <a:ext cx="336115" cy="1083752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5452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2520" cy="6165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131840" y="6192676"/>
            <a:ext cx="2592288" cy="6480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缸体固定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单杆液压缸</a:t>
            </a:r>
            <a:endParaRPr lang="en-US" altLang="zh-CN" sz="20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372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Rotation of 3-1-14"/>
          <p:cNvPicPr>
            <a:picLocks noChangeAspect="1" noChangeArrowheads="1"/>
          </p:cNvPicPr>
          <p:nvPr/>
        </p:nvPicPr>
        <p:blipFill>
          <a:blip r:embed="rId2">
            <a:lum bright="-24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73"/>
            <a:ext cx="9144000" cy="591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771800" y="6321002"/>
            <a:ext cx="2880320" cy="5369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活塞杆固定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单杆液压缸</a:t>
            </a:r>
            <a:endParaRPr lang="en-US" altLang="zh-CN" sz="20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87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9"/>
          <p:cNvSpPr txBox="1">
            <a:spLocks noChangeArrowheads="1"/>
          </p:cNvSpPr>
          <p:nvPr/>
        </p:nvSpPr>
        <p:spPr bwMode="auto">
          <a:xfrm>
            <a:off x="10335" y="4032611"/>
            <a:ext cx="9133665" cy="2825389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1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、单杆活塞液压缸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的活塞仅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一端有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活塞杆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，另一端无杆，缸两腔的受压有效面积不等，有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无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杆腔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有杆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腔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之分。</a:t>
            </a: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2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、输入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相同压力和流量的情况下，由于缸两腔的有效面积不相等，活塞伸出、缩回运动时可以获得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不同的速度和输出力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3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、单杠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活塞液压缸工作台移动的范围都约为活塞有效行程的二倍。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35844" name="Group 94"/>
          <p:cNvGrpSpPr>
            <a:grpSpLocks/>
          </p:cNvGrpSpPr>
          <p:nvPr/>
        </p:nvGrpSpPr>
        <p:grpSpPr bwMode="auto">
          <a:xfrm>
            <a:off x="1070711" y="1721645"/>
            <a:ext cx="3552825" cy="2355427"/>
            <a:chOff x="528" y="1968"/>
            <a:chExt cx="2238" cy="1824"/>
          </a:xfrm>
        </p:grpSpPr>
        <p:sp>
          <p:nvSpPr>
            <p:cNvPr id="35867" name="Line 20"/>
            <p:cNvSpPr>
              <a:spLocks noChangeShapeType="1"/>
            </p:cNvSpPr>
            <p:nvPr/>
          </p:nvSpPr>
          <p:spPr bwMode="auto">
            <a:xfrm>
              <a:off x="1659" y="37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8" name="Rectangle 21"/>
            <p:cNvSpPr>
              <a:spLocks noChangeArrowheads="1"/>
            </p:cNvSpPr>
            <p:nvPr/>
          </p:nvSpPr>
          <p:spPr bwMode="auto">
            <a:xfrm>
              <a:off x="1130" y="233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42" name="Rectangle 22"/>
            <p:cNvSpPr>
              <a:spLocks noChangeArrowheads="1"/>
            </p:cNvSpPr>
            <p:nvPr/>
          </p:nvSpPr>
          <p:spPr bwMode="auto">
            <a:xfrm>
              <a:off x="1690" y="244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5543" name="Rectangle 23"/>
            <p:cNvSpPr>
              <a:spLocks noChangeArrowheads="1"/>
            </p:cNvSpPr>
            <p:nvPr/>
          </p:nvSpPr>
          <p:spPr bwMode="auto">
            <a:xfrm>
              <a:off x="1547" y="2347"/>
              <a:ext cx="229" cy="33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aphicFrame>
          <p:nvGraphicFramePr>
            <p:cNvPr id="35873" name="Object 26"/>
            <p:cNvGraphicFramePr>
              <a:graphicFrameLocks noChangeAspect="1"/>
            </p:cNvGraphicFramePr>
            <p:nvPr/>
          </p:nvGraphicFramePr>
          <p:xfrm>
            <a:off x="1954" y="2033"/>
            <a:ext cx="24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6" name="Equation" r:id="rId3" imgW="190335" imgH="215713" progId="Equation.3">
                    <p:embed/>
                  </p:oleObj>
                </mc:Choice>
                <mc:Fallback>
                  <p:oleObj name="Equation" r:id="rId3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4" y="2033"/>
                          <a:ext cx="246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75" name="Line 28"/>
            <p:cNvSpPr>
              <a:spLocks noChangeShapeType="1"/>
            </p:cNvSpPr>
            <p:nvPr/>
          </p:nvSpPr>
          <p:spPr bwMode="auto">
            <a:xfrm flipH="1">
              <a:off x="1786" y="2256"/>
              <a:ext cx="288" cy="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6" name="Line 29"/>
            <p:cNvSpPr>
              <a:spLocks noChangeShapeType="1"/>
            </p:cNvSpPr>
            <p:nvPr/>
          </p:nvSpPr>
          <p:spPr bwMode="auto">
            <a:xfrm flipH="1" flipV="1">
              <a:off x="1247" y="2754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1" name="Text Box 35"/>
            <p:cNvSpPr txBox="1">
              <a:spLocks noChangeArrowheads="1"/>
            </p:cNvSpPr>
            <p:nvPr/>
          </p:nvSpPr>
          <p:spPr bwMode="auto">
            <a:xfrm>
              <a:off x="1438" y="2973"/>
              <a:ext cx="984" cy="25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>
                  <a:latin typeface="楷体" pitchFamily="49" charset="-122"/>
                  <a:ea typeface="楷体" pitchFamily="49" charset="-122"/>
                </a:rPr>
                <a:t>无杆腔进油</a:t>
              </a:r>
              <a:endParaRPr lang="zh-CN" altLang="en-US" sz="2000" b="1" i="1" dirty="0">
                <a:latin typeface="楷体" pitchFamily="49" charset="-122"/>
                <a:ea typeface="楷体" pitchFamily="49" charset="-122"/>
              </a:endParaRPr>
            </a:p>
          </p:txBody>
        </p:sp>
        <p:graphicFrame>
          <p:nvGraphicFramePr>
            <p:cNvPr id="35885" name="Object 43"/>
            <p:cNvGraphicFramePr>
              <a:graphicFrameLocks noChangeAspect="1"/>
            </p:cNvGraphicFramePr>
            <p:nvPr/>
          </p:nvGraphicFramePr>
          <p:xfrm>
            <a:off x="1210" y="1968"/>
            <a:ext cx="230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7" name="Equation" r:id="rId5" imgW="177569" imgH="215619" progId="Equation.3">
                    <p:embed/>
                  </p:oleObj>
                </mc:Choice>
                <mc:Fallback>
                  <p:oleObj name="Equation" r:id="rId5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0" y="1968"/>
                          <a:ext cx="230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86" name="Line 44"/>
            <p:cNvSpPr>
              <a:spLocks noChangeShapeType="1"/>
            </p:cNvSpPr>
            <p:nvPr/>
          </p:nvSpPr>
          <p:spPr bwMode="auto">
            <a:xfrm>
              <a:off x="1306" y="2208"/>
              <a:ext cx="2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7" name="Line 45"/>
            <p:cNvSpPr>
              <a:spLocks noChangeShapeType="1"/>
            </p:cNvSpPr>
            <p:nvPr/>
          </p:nvSpPr>
          <p:spPr bwMode="auto">
            <a:xfrm>
              <a:off x="730" y="234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8" name="Line 46"/>
            <p:cNvSpPr>
              <a:spLocks noChangeShapeType="1"/>
            </p:cNvSpPr>
            <p:nvPr/>
          </p:nvSpPr>
          <p:spPr bwMode="auto">
            <a:xfrm>
              <a:off x="730" y="2688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89" name="Line 48"/>
            <p:cNvSpPr>
              <a:spLocks noChangeShapeType="1"/>
            </p:cNvSpPr>
            <p:nvPr/>
          </p:nvSpPr>
          <p:spPr bwMode="auto">
            <a:xfrm>
              <a:off x="826" y="235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90" name="Text Box 50"/>
            <p:cNvSpPr txBox="1">
              <a:spLocks noChangeArrowheads="1"/>
            </p:cNvSpPr>
            <p:nvPr/>
          </p:nvSpPr>
          <p:spPr bwMode="auto">
            <a:xfrm>
              <a:off x="528" y="233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ea typeface="仿宋_GB2312" pitchFamily="49" charset="-122"/>
                </a:rPr>
                <a:t>D</a:t>
              </a:r>
            </a:p>
          </p:txBody>
        </p:sp>
        <p:sp>
          <p:nvSpPr>
            <p:cNvPr id="35891" name="Line 51"/>
            <p:cNvSpPr>
              <a:spLocks noChangeShapeType="1"/>
            </p:cNvSpPr>
            <p:nvPr/>
          </p:nvSpPr>
          <p:spPr bwMode="auto">
            <a:xfrm>
              <a:off x="2506" y="216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92" name="Line 52"/>
            <p:cNvSpPr>
              <a:spLocks noChangeShapeType="1"/>
            </p:cNvSpPr>
            <p:nvPr/>
          </p:nvSpPr>
          <p:spPr bwMode="auto">
            <a:xfrm>
              <a:off x="2506" y="2592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93" name="Line 53"/>
            <p:cNvSpPr>
              <a:spLocks noChangeShapeType="1"/>
            </p:cNvSpPr>
            <p:nvPr/>
          </p:nvSpPr>
          <p:spPr bwMode="auto">
            <a:xfrm flipH="1" flipV="1">
              <a:off x="2506" y="216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94" name="Text Box 54"/>
            <p:cNvSpPr txBox="1">
              <a:spLocks noChangeArrowheads="1"/>
            </p:cNvSpPr>
            <p:nvPr/>
          </p:nvSpPr>
          <p:spPr bwMode="auto">
            <a:xfrm>
              <a:off x="2554" y="201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ea typeface="仿宋_GB2312" pitchFamily="49" charset="-122"/>
                </a:rPr>
                <a:t>d</a:t>
              </a:r>
            </a:p>
          </p:txBody>
        </p:sp>
        <p:sp>
          <p:nvSpPr>
            <p:cNvPr id="35895" name="Text Box 92"/>
            <p:cNvSpPr txBox="1">
              <a:spLocks noChangeArrowheads="1"/>
            </p:cNvSpPr>
            <p:nvPr/>
          </p:nvSpPr>
          <p:spPr bwMode="auto">
            <a:xfrm>
              <a:off x="887" y="2888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i="1" dirty="0">
                  <a:ea typeface="仿宋_GB2312" pitchFamily="49" charset="-122"/>
                </a:rPr>
                <a:t>q</a:t>
              </a:r>
            </a:p>
          </p:txBody>
        </p:sp>
      </p:grpSp>
      <p:grpSp>
        <p:nvGrpSpPr>
          <p:cNvPr id="35845" name="Group 95"/>
          <p:cNvGrpSpPr>
            <a:grpSpLocks/>
          </p:cNvGrpSpPr>
          <p:nvPr/>
        </p:nvGrpSpPr>
        <p:grpSpPr bwMode="auto">
          <a:xfrm>
            <a:off x="5443082" y="1721645"/>
            <a:ext cx="3071160" cy="2427435"/>
            <a:chOff x="3345" y="1968"/>
            <a:chExt cx="1599" cy="1824"/>
          </a:xfrm>
        </p:grpSpPr>
        <p:sp>
          <p:nvSpPr>
            <p:cNvPr id="35846" name="Line 57"/>
            <p:cNvSpPr>
              <a:spLocks noChangeShapeType="1"/>
            </p:cNvSpPr>
            <p:nvPr/>
          </p:nvSpPr>
          <p:spPr bwMode="auto">
            <a:xfrm>
              <a:off x="4145" y="37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47" name="Rectangle 58"/>
            <p:cNvSpPr>
              <a:spLocks noChangeArrowheads="1"/>
            </p:cNvSpPr>
            <p:nvPr/>
          </p:nvSpPr>
          <p:spPr bwMode="auto">
            <a:xfrm>
              <a:off x="3424" y="233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579" name="Rectangle 59"/>
            <p:cNvSpPr>
              <a:spLocks noChangeArrowheads="1"/>
            </p:cNvSpPr>
            <p:nvPr/>
          </p:nvSpPr>
          <p:spPr bwMode="auto">
            <a:xfrm>
              <a:off x="3984" y="244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5580" name="Rectangle 60"/>
            <p:cNvSpPr>
              <a:spLocks noChangeArrowheads="1"/>
            </p:cNvSpPr>
            <p:nvPr/>
          </p:nvSpPr>
          <p:spPr bwMode="auto">
            <a:xfrm>
              <a:off x="3841" y="2347"/>
              <a:ext cx="229" cy="33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aphicFrame>
          <p:nvGraphicFramePr>
            <p:cNvPr id="35852" name="Object 63"/>
            <p:cNvGraphicFramePr>
              <a:graphicFrameLocks noChangeAspect="1"/>
            </p:cNvGraphicFramePr>
            <p:nvPr/>
          </p:nvGraphicFramePr>
          <p:xfrm>
            <a:off x="4248" y="2033"/>
            <a:ext cx="24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8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" y="2033"/>
                          <a:ext cx="246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54" name="Line 65"/>
            <p:cNvSpPr>
              <a:spLocks noChangeShapeType="1"/>
            </p:cNvSpPr>
            <p:nvPr/>
          </p:nvSpPr>
          <p:spPr bwMode="auto">
            <a:xfrm flipH="1">
              <a:off x="4080" y="2256"/>
              <a:ext cx="288" cy="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5" name="Line 66"/>
            <p:cNvSpPr>
              <a:spLocks noChangeShapeType="1"/>
            </p:cNvSpPr>
            <p:nvPr/>
          </p:nvSpPr>
          <p:spPr bwMode="auto">
            <a:xfrm flipH="1" flipV="1">
              <a:off x="4355" y="2679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8" name="Text Box 72"/>
            <p:cNvSpPr txBox="1">
              <a:spLocks noChangeArrowheads="1"/>
            </p:cNvSpPr>
            <p:nvPr/>
          </p:nvSpPr>
          <p:spPr bwMode="auto">
            <a:xfrm>
              <a:off x="3345" y="2964"/>
              <a:ext cx="901" cy="25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>
                  <a:latin typeface="楷体" pitchFamily="49" charset="-122"/>
                  <a:ea typeface="楷体" pitchFamily="49" charset="-122"/>
                </a:rPr>
                <a:t>有杆腔进油</a:t>
              </a:r>
              <a:endParaRPr lang="zh-CN" altLang="en-US" sz="2000" b="1" i="1" dirty="0">
                <a:latin typeface="楷体" pitchFamily="49" charset="-122"/>
                <a:ea typeface="楷体" pitchFamily="49" charset="-122"/>
              </a:endParaRPr>
            </a:p>
          </p:txBody>
        </p:sp>
        <p:graphicFrame>
          <p:nvGraphicFramePr>
            <p:cNvPr id="35862" name="Object 76"/>
            <p:cNvGraphicFramePr>
              <a:graphicFrameLocks noChangeAspect="1"/>
            </p:cNvGraphicFramePr>
            <p:nvPr/>
          </p:nvGraphicFramePr>
          <p:xfrm>
            <a:off x="3504" y="1968"/>
            <a:ext cx="230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9" name="Equation" r:id="rId8" imgW="177569" imgH="215619" progId="Equation.3">
                    <p:embed/>
                  </p:oleObj>
                </mc:Choice>
                <mc:Fallback>
                  <p:oleObj name="Equation" r:id="rId8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1968"/>
                          <a:ext cx="230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63" name="Line 77"/>
            <p:cNvSpPr>
              <a:spLocks noChangeShapeType="1"/>
            </p:cNvSpPr>
            <p:nvPr/>
          </p:nvSpPr>
          <p:spPr bwMode="auto">
            <a:xfrm>
              <a:off x="3600" y="2208"/>
              <a:ext cx="2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6" name="Text Box 93"/>
            <p:cNvSpPr txBox="1">
              <a:spLocks noChangeArrowheads="1"/>
            </p:cNvSpPr>
            <p:nvPr/>
          </p:nvSpPr>
          <p:spPr bwMode="auto">
            <a:xfrm>
              <a:off x="4372" y="2884"/>
              <a:ext cx="22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 i="1" dirty="0">
                  <a:ea typeface="仿宋_GB2312" pitchFamily="49" charset="-122"/>
                </a:rPr>
                <a:t>q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0335" y="0"/>
            <a:ext cx="9144000" cy="1052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单杆活塞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液压缸特点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384411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1C27E-784D-4764-AFA8-A0C1F14FA478}" type="slidenum">
              <a:rPr lang="en-US" altLang="zh-CN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36867" name="Line 2083"/>
          <p:cNvSpPr>
            <a:spLocks noChangeShapeType="1"/>
          </p:cNvSpPr>
          <p:nvPr/>
        </p:nvSpPr>
        <p:spPr bwMode="auto">
          <a:xfrm>
            <a:off x="6656388" y="63246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8" name="Text Box 2106"/>
          <p:cNvSpPr txBox="1">
            <a:spLocks noChangeArrowheads="1"/>
          </p:cNvSpPr>
          <p:nvPr/>
        </p:nvSpPr>
        <p:spPr bwMode="auto">
          <a:xfrm>
            <a:off x="1530822" y="3922595"/>
            <a:ext cx="1574732" cy="369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无杆腔进油</a:t>
            </a:r>
          </a:p>
        </p:txBody>
      </p:sp>
      <p:graphicFrame>
        <p:nvGraphicFramePr>
          <p:cNvPr id="36869" name="Object 2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22647"/>
              </p:ext>
            </p:extLst>
          </p:nvPr>
        </p:nvGraphicFramePr>
        <p:xfrm>
          <a:off x="529449" y="4481395"/>
          <a:ext cx="3453961" cy="866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6" name="公式" r:id="rId3" imgW="1790700" imgH="736600" progId="Equation.3">
                  <p:embed/>
                </p:oleObj>
              </mc:Choice>
              <mc:Fallback>
                <p:oleObj name="公式" r:id="rId3" imgW="17907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49" y="4481395"/>
                        <a:ext cx="3453961" cy="86657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2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545378"/>
              </p:ext>
            </p:extLst>
          </p:nvPr>
        </p:nvGraphicFramePr>
        <p:xfrm>
          <a:off x="539550" y="5484454"/>
          <a:ext cx="3433761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7" name="公式" r:id="rId5" imgW="1790640" imgH="660240" progId="Equation.3">
                  <p:embed/>
                </p:oleObj>
              </mc:Choice>
              <mc:Fallback>
                <p:oleObj name="公式" r:id="rId5" imgW="179064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0" y="5484454"/>
                        <a:ext cx="3433761" cy="11445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3" name="Text Box 2116"/>
          <p:cNvSpPr txBox="1">
            <a:spLocks noChangeArrowheads="1"/>
          </p:cNvSpPr>
          <p:nvPr/>
        </p:nvSpPr>
        <p:spPr bwMode="auto">
          <a:xfrm>
            <a:off x="0" y="-27170"/>
            <a:ext cx="9143999" cy="1077218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/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不同腔进油活塞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的运动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速度和推力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endParaRPr lang="en-US" altLang="zh-CN" b="1" dirty="0"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36874" name="Group 2119"/>
          <p:cNvGrpSpPr>
            <a:grpSpLocks/>
          </p:cNvGrpSpPr>
          <p:nvPr/>
        </p:nvGrpSpPr>
        <p:grpSpPr bwMode="auto">
          <a:xfrm>
            <a:off x="1533980" y="1985636"/>
            <a:ext cx="6352492" cy="2895600"/>
            <a:chOff x="2736" y="432"/>
            <a:chExt cx="2538" cy="1824"/>
          </a:xfrm>
        </p:grpSpPr>
        <p:sp>
          <p:nvSpPr>
            <p:cNvPr id="36875" name="Line 2053"/>
            <p:cNvSpPr>
              <a:spLocks noChangeShapeType="1"/>
            </p:cNvSpPr>
            <p:nvPr/>
          </p:nvSpPr>
          <p:spPr bwMode="auto">
            <a:xfrm>
              <a:off x="3867" y="225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76" name="Rectangle 2054"/>
            <p:cNvSpPr>
              <a:spLocks noChangeArrowheads="1"/>
            </p:cNvSpPr>
            <p:nvPr/>
          </p:nvSpPr>
          <p:spPr bwMode="auto">
            <a:xfrm>
              <a:off x="3338" y="799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35" name="Rectangle 2055"/>
            <p:cNvSpPr>
              <a:spLocks noChangeArrowheads="1"/>
            </p:cNvSpPr>
            <p:nvPr/>
          </p:nvSpPr>
          <p:spPr bwMode="auto">
            <a:xfrm>
              <a:off x="3898" y="912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8536" name="Rectangle 2056"/>
            <p:cNvSpPr>
              <a:spLocks noChangeArrowheads="1"/>
            </p:cNvSpPr>
            <p:nvPr/>
          </p:nvSpPr>
          <p:spPr bwMode="auto">
            <a:xfrm>
              <a:off x="3755" y="811"/>
              <a:ext cx="229" cy="33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6879" name="Line 2057"/>
            <p:cNvSpPr>
              <a:spLocks noChangeShapeType="1"/>
            </p:cNvSpPr>
            <p:nvPr/>
          </p:nvSpPr>
          <p:spPr bwMode="auto">
            <a:xfrm>
              <a:off x="3390" y="1132"/>
              <a:ext cx="0" cy="453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0" name="Line 2058"/>
            <p:cNvSpPr>
              <a:spLocks noChangeShapeType="1"/>
            </p:cNvSpPr>
            <p:nvPr/>
          </p:nvSpPr>
          <p:spPr bwMode="auto">
            <a:xfrm>
              <a:off x="4327" y="1132"/>
              <a:ext cx="13" cy="453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6881" name="Object 2059"/>
            <p:cNvGraphicFramePr>
              <a:graphicFrameLocks noChangeAspect="1"/>
            </p:cNvGraphicFramePr>
            <p:nvPr/>
          </p:nvGraphicFramePr>
          <p:xfrm>
            <a:off x="4162" y="497"/>
            <a:ext cx="24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8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2" y="497"/>
                          <a:ext cx="246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82" name="Object 2060"/>
            <p:cNvGraphicFramePr>
              <a:graphicFrameLocks noChangeAspect="1"/>
            </p:cNvGraphicFramePr>
            <p:nvPr/>
          </p:nvGraphicFramePr>
          <p:xfrm>
            <a:off x="4962" y="725"/>
            <a:ext cx="208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9" name="Equation" r:id="rId9" imgW="164885" imgH="215619" progId="Equation.3">
                    <p:embed/>
                  </p:oleObj>
                </mc:Choice>
                <mc:Fallback>
                  <p:oleObj name="Equation" r:id="rId9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2" y="725"/>
                          <a:ext cx="208" cy="257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83" name="Line 2061"/>
            <p:cNvSpPr>
              <a:spLocks noChangeShapeType="1"/>
            </p:cNvSpPr>
            <p:nvPr/>
          </p:nvSpPr>
          <p:spPr bwMode="auto">
            <a:xfrm flipH="1">
              <a:off x="3994" y="720"/>
              <a:ext cx="288" cy="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5" name="Line 2064"/>
            <p:cNvSpPr>
              <a:spLocks noChangeShapeType="1"/>
            </p:cNvSpPr>
            <p:nvPr/>
          </p:nvSpPr>
          <p:spPr bwMode="auto">
            <a:xfrm flipH="1" flipV="1">
              <a:off x="4858" y="1008"/>
              <a:ext cx="36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6886" name="Object 2065"/>
            <p:cNvGraphicFramePr>
              <a:graphicFrameLocks noChangeAspect="1"/>
            </p:cNvGraphicFramePr>
            <p:nvPr/>
          </p:nvGraphicFramePr>
          <p:xfrm>
            <a:off x="4888" y="1102"/>
            <a:ext cx="231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30" name="Equation" r:id="rId11" imgW="139579" imgH="215713" progId="Equation.3">
                    <p:embed/>
                  </p:oleObj>
                </mc:Choice>
                <mc:Fallback>
                  <p:oleObj name="Equation" r:id="rId11" imgW="139579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8" y="1102"/>
                          <a:ext cx="231" cy="331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87" name="Line 2066"/>
            <p:cNvSpPr>
              <a:spLocks noChangeShapeType="1"/>
            </p:cNvSpPr>
            <p:nvPr/>
          </p:nvSpPr>
          <p:spPr bwMode="auto">
            <a:xfrm>
              <a:off x="4858" y="1160"/>
              <a:ext cx="4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88" name="Line 2067"/>
            <p:cNvSpPr>
              <a:spLocks noChangeShapeType="1"/>
            </p:cNvSpPr>
            <p:nvPr/>
          </p:nvSpPr>
          <p:spPr bwMode="auto">
            <a:xfrm>
              <a:off x="4858" y="958"/>
              <a:ext cx="0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6890" name="Object 2069"/>
            <p:cNvGraphicFramePr>
              <a:graphicFrameLocks noChangeAspect="1"/>
            </p:cNvGraphicFramePr>
            <p:nvPr/>
          </p:nvGraphicFramePr>
          <p:xfrm>
            <a:off x="3458" y="1244"/>
            <a:ext cx="22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31" name="Equation" r:id="rId13" imgW="152268" imgH="215713" progId="Equation.3">
                    <p:embed/>
                  </p:oleObj>
                </mc:Choice>
                <mc:Fallback>
                  <p:oleObj name="Equation" r:id="rId13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8" y="1244"/>
                          <a:ext cx="22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91" name="Object 2070"/>
            <p:cNvGraphicFramePr>
              <a:graphicFrameLocks noChangeAspect="1"/>
            </p:cNvGraphicFramePr>
            <p:nvPr/>
          </p:nvGraphicFramePr>
          <p:xfrm>
            <a:off x="4043" y="1244"/>
            <a:ext cx="24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32" name="Equation" r:id="rId15" imgW="164885" imgH="215619" progId="Equation.3">
                    <p:embed/>
                  </p:oleObj>
                </mc:Choice>
                <mc:Fallback>
                  <p:oleObj name="Equation" r:id="rId15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3" y="1244"/>
                          <a:ext cx="24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93" name="Object 2072"/>
            <p:cNvGraphicFramePr>
              <a:graphicFrameLocks noChangeAspect="1"/>
            </p:cNvGraphicFramePr>
            <p:nvPr/>
          </p:nvGraphicFramePr>
          <p:xfrm>
            <a:off x="3418" y="432"/>
            <a:ext cx="230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33" name="Equation" r:id="rId17" imgW="177569" imgH="215619" progId="Equation.3">
                    <p:embed/>
                  </p:oleObj>
                </mc:Choice>
                <mc:Fallback>
                  <p:oleObj name="Equation" r:id="rId17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8" y="432"/>
                          <a:ext cx="230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94" name="Line 2073"/>
            <p:cNvSpPr>
              <a:spLocks noChangeShapeType="1"/>
            </p:cNvSpPr>
            <p:nvPr/>
          </p:nvSpPr>
          <p:spPr bwMode="auto">
            <a:xfrm>
              <a:off x="3514" y="672"/>
              <a:ext cx="2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5" name="Line 2074"/>
            <p:cNvSpPr>
              <a:spLocks noChangeShapeType="1"/>
            </p:cNvSpPr>
            <p:nvPr/>
          </p:nvSpPr>
          <p:spPr bwMode="auto">
            <a:xfrm>
              <a:off x="2938" y="80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6" name="Line 2075"/>
            <p:cNvSpPr>
              <a:spLocks noChangeShapeType="1"/>
            </p:cNvSpPr>
            <p:nvPr/>
          </p:nvSpPr>
          <p:spPr bwMode="auto">
            <a:xfrm>
              <a:off x="2938" y="115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7" name="Line 2076"/>
            <p:cNvSpPr>
              <a:spLocks noChangeShapeType="1"/>
            </p:cNvSpPr>
            <p:nvPr/>
          </p:nvSpPr>
          <p:spPr bwMode="auto">
            <a:xfrm>
              <a:off x="3034" y="8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8" name="Text Box 2077"/>
            <p:cNvSpPr txBox="1">
              <a:spLocks noChangeArrowheads="1"/>
            </p:cNvSpPr>
            <p:nvPr/>
          </p:nvSpPr>
          <p:spPr bwMode="auto">
            <a:xfrm>
              <a:off x="2736" y="79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ea typeface="仿宋_GB2312" pitchFamily="49" charset="-122"/>
                </a:rPr>
                <a:t>D</a:t>
              </a:r>
            </a:p>
          </p:txBody>
        </p:sp>
        <p:sp>
          <p:nvSpPr>
            <p:cNvPr id="36899" name="Line 2078"/>
            <p:cNvSpPr>
              <a:spLocks noChangeShapeType="1"/>
            </p:cNvSpPr>
            <p:nvPr/>
          </p:nvSpPr>
          <p:spPr bwMode="auto">
            <a:xfrm>
              <a:off x="4714" y="624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0" name="Line 2079"/>
            <p:cNvSpPr>
              <a:spLocks noChangeShapeType="1"/>
            </p:cNvSpPr>
            <p:nvPr/>
          </p:nvSpPr>
          <p:spPr bwMode="auto">
            <a:xfrm>
              <a:off x="4714" y="10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1" name="Line 2080"/>
            <p:cNvSpPr>
              <a:spLocks noChangeShapeType="1"/>
            </p:cNvSpPr>
            <p:nvPr/>
          </p:nvSpPr>
          <p:spPr bwMode="auto">
            <a:xfrm flipH="1" flipV="1">
              <a:off x="4714" y="62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2" name="Text Box 2081"/>
            <p:cNvSpPr txBox="1">
              <a:spLocks noChangeArrowheads="1"/>
            </p:cNvSpPr>
            <p:nvPr/>
          </p:nvSpPr>
          <p:spPr bwMode="auto">
            <a:xfrm>
              <a:off x="4762" y="4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ea typeface="仿宋_GB2312" pitchFamily="49" charset="-122"/>
                </a:rPr>
                <a:t>d</a:t>
              </a:r>
            </a:p>
          </p:txBody>
        </p:sp>
      </p:grp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5551197" y="3936486"/>
            <a:ext cx="1556792" cy="369332"/>
          </a:xfrm>
          <a:prstGeom prst="rect">
            <a:avLst/>
          </a:prstGeom>
          <a:solidFill>
            <a:srgbClr val="FFFFCC"/>
          </a:solidFill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有杆腔进油</a:t>
            </a:r>
          </a:p>
        </p:txBody>
      </p:sp>
      <p:graphicFrame>
        <p:nvGraphicFramePr>
          <p:cNvPr id="37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27806"/>
              </p:ext>
            </p:extLst>
          </p:nvPr>
        </p:nvGraphicFramePr>
        <p:xfrm>
          <a:off x="4409404" y="4481395"/>
          <a:ext cx="3762996" cy="84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4" name="公式" r:id="rId19" imgW="2501900" imgH="685800" progId="Equation.3">
                  <p:embed/>
                </p:oleObj>
              </mc:Choice>
              <mc:Fallback>
                <p:oleObj name="公式" r:id="rId19" imgW="25019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9404" y="4481395"/>
                        <a:ext cx="3762996" cy="8400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739179"/>
              </p:ext>
            </p:extLst>
          </p:nvPr>
        </p:nvGraphicFramePr>
        <p:xfrm>
          <a:off x="4381871" y="5458760"/>
          <a:ext cx="3790529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" name="公式" r:id="rId21" imgW="1777680" imgH="660240" progId="Equation.3">
                  <p:embed/>
                </p:oleObj>
              </mc:Choice>
              <mc:Fallback>
                <p:oleObj name="公式" r:id="rId21" imgW="177768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1871" y="5458760"/>
                        <a:ext cx="3790529" cy="114458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79348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301416"/>
              </p:ext>
            </p:extLst>
          </p:nvPr>
        </p:nvGraphicFramePr>
        <p:xfrm>
          <a:off x="6649" y="9346"/>
          <a:ext cx="9101855" cy="397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2909167"/>
                <a:gridCol w="4824536"/>
              </a:tblGrid>
              <a:tr h="65112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V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/>
                        <a:t>F</a:t>
                      </a:r>
                      <a:endParaRPr lang="zh-CN" altLang="en-US" sz="2800" dirty="0" smtClean="0"/>
                    </a:p>
                  </a:txBody>
                  <a:tcPr/>
                </a:tc>
              </a:tr>
              <a:tr h="1112344">
                <a:tc>
                  <a:txBody>
                    <a:bodyPr/>
                    <a:lstStyle/>
                    <a:p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无杆腔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080120">
                <a:tc>
                  <a:txBody>
                    <a:bodyPr/>
                    <a:lstStyle/>
                    <a:p>
                      <a:endParaRPr lang="en-US" altLang="zh-CN" sz="24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有杆腔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730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速度比</a:t>
                      </a:r>
                      <a:endParaRPr lang="zh-CN" altLang="en-US" sz="2400" dirty="0" smtClean="0"/>
                    </a:p>
                    <a:p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621807"/>
              </p:ext>
            </p:extLst>
          </p:nvPr>
        </p:nvGraphicFramePr>
        <p:xfrm>
          <a:off x="2072506" y="851522"/>
          <a:ext cx="139858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3" name="公式" r:id="rId3" imgW="583920" imgH="736560" progId="Equation.3">
                  <p:embed/>
                </p:oleObj>
              </mc:Choice>
              <mc:Fallback>
                <p:oleObj name="公式" r:id="rId3" imgW="583920" imgH="736560" progId="Equation.3">
                  <p:embed/>
                  <p:pic>
                    <p:nvPicPr>
                      <p:cNvPr id="0" name="Object 2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2506" y="851522"/>
                        <a:ext cx="1398587" cy="7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741225"/>
              </p:ext>
            </p:extLst>
          </p:nvPr>
        </p:nvGraphicFramePr>
        <p:xfrm>
          <a:off x="4788024" y="795590"/>
          <a:ext cx="40259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4" name="公式" r:id="rId5" imgW="2679480" imgH="571320" progId="Equation.3">
                  <p:embed/>
                </p:oleObj>
              </mc:Choice>
              <mc:Fallback>
                <p:oleObj name="公式" r:id="rId5" imgW="2679480" imgH="571320" progId="Equation.3">
                  <p:embed/>
                  <p:pic>
                    <p:nvPicPr>
                      <p:cNvPr id="0" name="Object 2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795590"/>
                        <a:ext cx="40259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789481"/>
              </p:ext>
            </p:extLst>
          </p:nvPr>
        </p:nvGraphicFramePr>
        <p:xfrm>
          <a:off x="1979711" y="1865409"/>
          <a:ext cx="1584176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5" name="公式" r:id="rId7" imgW="1257120" imgH="685800" progId="Equation.3">
                  <p:embed/>
                </p:oleObj>
              </mc:Choice>
              <mc:Fallback>
                <p:oleObj name="公式" r:id="rId7" imgW="1257120" imgH="6858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1" y="1865409"/>
                        <a:ext cx="1584176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29191"/>
              </p:ext>
            </p:extLst>
          </p:nvPr>
        </p:nvGraphicFramePr>
        <p:xfrm>
          <a:off x="4788024" y="1882077"/>
          <a:ext cx="323277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6" name="公式" r:id="rId9" imgW="2552400" imgH="571320" progId="Equation.3">
                  <p:embed/>
                </p:oleObj>
              </mc:Choice>
              <mc:Fallback>
                <p:oleObj name="公式" r:id="rId9" imgW="2552400" imgH="571320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1882077"/>
                        <a:ext cx="3232770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0" y="3995678"/>
            <a:ext cx="9144000" cy="28623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400" b="1" dirty="0">
                <a:solidFill>
                  <a:srgbClr val="990000"/>
                </a:solidFill>
                <a:latin typeface="楷体" pitchFamily="49" charset="-122"/>
                <a:ea typeface="楷体" pitchFamily="49" charset="-122"/>
              </a:rPr>
              <a:t>当供油压力和流量相等的情况下：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无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杆腔进油时输出的推力大于有杆腔进油输出的推力；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有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杆腔进油时活塞运动速度大于无杆腔进油时活塞的运动速度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可以利用单杆活塞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缸实现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运动部件的工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进（无杆腔进油）和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空回行程的快速退回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功能（有杆腔进油）。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632566"/>
              </p:ext>
            </p:extLst>
          </p:nvPr>
        </p:nvGraphicFramePr>
        <p:xfrm>
          <a:off x="1475656" y="3036309"/>
          <a:ext cx="2329476" cy="825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7" r:id="rId11" imgW="1181100" imgH="457200" progId="Equation.3">
                  <p:embed/>
                </p:oleObj>
              </mc:Choice>
              <mc:Fallback>
                <p:oleObj r:id="rId11" imgW="1181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036309"/>
                        <a:ext cx="2329476" cy="82502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0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38"/>
          <p:cNvGrpSpPr>
            <a:grpSpLocks/>
          </p:cNvGrpSpPr>
          <p:nvPr/>
        </p:nvGrpSpPr>
        <p:grpSpPr bwMode="auto">
          <a:xfrm>
            <a:off x="3059832" y="1916832"/>
            <a:ext cx="3563982" cy="2869705"/>
            <a:chOff x="3149" y="528"/>
            <a:chExt cx="1520" cy="1824"/>
          </a:xfrm>
        </p:grpSpPr>
        <p:sp>
          <p:nvSpPr>
            <p:cNvPr id="31" name="Line 9"/>
            <p:cNvSpPr>
              <a:spLocks noChangeShapeType="1"/>
            </p:cNvSpPr>
            <p:nvPr/>
          </p:nvSpPr>
          <p:spPr bwMode="auto">
            <a:xfrm>
              <a:off x="3870" y="235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3149" y="89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3709" y="1008"/>
              <a:ext cx="960" cy="14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3566" y="907"/>
              <a:ext cx="229" cy="33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Line 13"/>
            <p:cNvSpPr>
              <a:spLocks noChangeShapeType="1"/>
            </p:cNvSpPr>
            <p:nvPr/>
          </p:nvSpPr>
          <p:spPr bwMode="auto">
            <a:xfrm>
              <a:off x="3216" y="1248"/>
              <a:ext cx="15" cy="674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14"/>
            <p:cNvSpPr>
              <a:spLocks noChangeShapeType="1"/>
            </p:cNvSpPr>
            <p:nvPr/>
          </p:nvSpPr>
          <p:spPr bwMode="auto">
            <a:xfrm flipH="1">
              <a:off x="4128" y="1228"/>
              <a:ext cx="10" cy="452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7" name="Object 15"/>
            <p:cNvGraphicFramePr>
              <a:graphicFrameLocks noChangeAspect="1"/>
            </p:cNvGraphicFramePr>
            <p:nvPr/>
          </p:nvGraphicFramePr>
          <p:xfrm>
            <a:off x="3973" y="593"/>
            <a:ext cx="24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3" name="Equation" r:id="rId3" imgW="190335" imgH="215713" progId="Equation.3">
                    <p:embed/>
                  </p:oleObj>
                </mc:Choice>
                <mc:Fallback>
                  <p:oleObj name="Equation" r:id="rId3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3" y="593"/>
                          <a:ext cx="246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17"/>
            <p:cNvSpPr>
              <a:spLocks noChangeShapeType="1"/>
            </p:cNvSpPr>
            <p:nvPr/>
          </p:nvSpPr>
          <p:spPr bwMode="auto">
            <a:xfrm flipH="1">
              <a:off x="3805" y="816"/>
              <a:ext cx="288" cy="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18"/>
            <p:cNvSpPr>
              <a:spLocks noChangeShapeType="1"/>
            </p:cNvSpPr>
            <p:nvPr/>
          </p:nvSpPr>
          <p:spPr bwMode="auto">
            <a:xfrm flipH="1" flipV="1">
              <a:off x="3150" y="1409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0" name="Object 22"/>
            <p:cNvGraphicFramePr>
              <a:graphicFrameLocks noChangeAspect="1"/>
            </p:cNvGraphicFramePr>
            <p:nvPr/>
          </p:nvGraphicFramePr>
          <p:xfrm>
            <a:off x="3269" y="1340"/>
            <a:ext cx="22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4" name="Equation" r:id="rId5" imgW="152268" imgH="215713" progId="Equation.3">
                    <p:embed/>
                  </p:oleObj>
                </mc:Choice>
                <mc:Fallback>
                  <p:oleObj name="Equation" r:id="rId5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340"/>
                          <a:ext cx="22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25"/>
            <p:cNvGraphicFramePr>
              <a:graphicFrameLocks noChangeAspect="1"/>
            </p:cNvGraphicFramePr>
            <p:nvPr/>
          </p:nvGraphicFramePr>
          <p:xfrm>
            <a:off x="3229" y="528"/>
            <a:ext cx="230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145" name="Equation" r:id="rId7" imgW="177569" imgH="215619" progId="Equation.3">
                    <p:embed/>
                  </p:oleObj>
                </mc:Choice>
                <mc:Fallback>
                  <p:oleObj name="Equation" r:id="rId7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9" y="528"/>
                          <a:ext cx="230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Line 26"/>
            <p:cNvSpPr>
              <a:spLocks noChangeShapeType="1"/>
            </p:cNvSpPr>
            <p:nvPr/>
          </p:nvSpPr>
          <p:spPr bwMode="auto">
            <a:xfrm>
              <a:off x="3325" y="768"/>
              <a:ext cx="2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36"/>
            <p:cNvSpPr>
              <a:spLocks noChangeShapeType="1"/>
            </p:cNvSpPr>
            <p:nvPr/>
          </p:nvSpPr>
          <p:spPr bwMode="auto">
            <a:xfrm>
              <a:off x="3216" y="1680"/>
              <a:ext cx="912" cy="0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0" y="-12749"/>
            <a:ext cx="9144000" cy="11101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单杆活塞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液压缸另外一种连接方式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--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差动连接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5972" y="5154333"/>
            <a:ext cx="9144000" cy="1687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无杆、有杆腔同时接压力油</a:t>
            </a:r>
            <a:r>
              <a:rPr lang="zh-CN" altLang="en-US" sz="24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两腔压力相同，由于受压面积差异，活塞向右移动，有杆腔液压油被压入无杆腔，系统</a:t>
            </a:r>
            <a:r>
              <a:rPr lang="zh-CN" altLang="en-US" sz="24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压力不变，但进入左腔油的流量增加了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400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304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40284" y="2145883"/>
            <a:ext cx="1577676" cy="22451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① 活塞缸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② 柱塞缸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③ 伸缩缸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④ 摆动缸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2123728" y="2852936"/>
            <a:ext cx="14221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液压缸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按</a:t>
            </a:r>
            <a:endParaRPr lang="en-US" altLang="zh-CN" sz="24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 algn="ctr"/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结构形式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3678196" y="2440342"/>
            <a:ext cx="310982" cy="165618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160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2"/>
          <p:cNvSpPr>
            <a:spLocks noChangeShapeType="1"/>
          </p:cNvSpPr>
          <p:nvPr/>
        </p:nvSpPr>
        <p:spPr bwMode="auto">
          <a:xfrm>
            <a:off x="6656388" y="63246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301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028813"/>
              </p:ext>
            </p:extLst>
          </p:nvPr>
        </p:nvGraphicFramePr>
        <p:xfrm>
          <a:off x="1967394" y="5155824"/>
          <a:ext cx="5400600" cy="910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0" name="公式" r:id="rId3" imgW="2933700" imgH="571500" progId="Equation.3">
                  <p:embed/>
                </p:oleObj>
              </mc:Choice>
              <mc:Fallback>
                <p:oleObj name="公式" r:id="rId3" imgW="29337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7394" y="5155824"/>
                        <a:ext cx="5400600" cy="910779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2658" name="Text Box 34"/>
          <p:cNvSpPr txBox="1">
            <a:spLocks noChangeArrowheads="1"/>
          </p:cNvSpPr>
          <p:nvPr/>
        </p:nvSpPr>
        <p:spPr bwMode="auto">
          <a:xfrm>
            <a:off x="6876256" y="1630302"/>
            <a:ext cx="1746339" cy="830997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忽略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两腔连通油路压力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损失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3015" name="Line 35"/>
          <p:cNvSpPr>
            <a:spLocks noChangeShapeType="1"/>
          </p:cNvSpPr>
          <p:nvPr/>
        </p:nvSpPr>
        <p:spPr bwMode="auto">
          <a:xfrm>
            <a:off x="6448425" y="35814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2753798" y="1666623"/>
            <a:ext cx="3636404" cy="3493031"/>
            <a:chOff x="3149" y="528"/>
            <a:chExt cx="1520" cy="1824"/>
          </a:xfrm>
        </p:grpSpPr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870" y="235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149" y="89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709" y="1008"/>
              <a:ext cx="960" cy="14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566" y="907"/>
              <a:ext cx="229" cy="33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3216" y="1248"/>
              <a:ext cx="15" cy="674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4128" y="1228"/>
              <a:ext cx="10" cy="452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" name="Object 15"/>
            <p:cNvGraphicFramePr>
              <a:graphicFrameLocks noChangeAspect="1"/>
            </p:cNvGraphicFramePr>
            <p:nvPr/>
          </p:nvGraphicFramePr>
          <p:xfrm>
            <a:off x="3973" y="593"/>
            <a:ext cx="24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11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3" y="593"/>
                          <a:ext cx="246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H="1">
              <a:off x="3805" y="816"/>
              <a:ext cx="288" cy="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H="1" flipV="1">
              <a:off x="3150" y="1409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1" name="Object 25"/>
            <p:cNvGraphicFramePr>
              <a:graphicFrameLocks noChangeAspect="1"/>
            </p:cNvGraphicFramePr>
            <p:nvPr/>
          </p:nvGraphicFramePr>
          <p:xfrm>
            <a:off x="3229" y="528"/>
            <a:ext cx="230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12" name="Equation" r:id="rId7" imgW="177569" imgH="215619" progId="Equation.3">
                    <p:embed/>
                  </p:oleObj>
                </mc:Choice>
                <mc:Fallback>
                  <p:oleObj name="Equation" r:id="rId7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9" y="528"/>
                          <a:ext cx="230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3325" y="768"/>
              <a:ext cx="2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36"/>
            <p:cNvSpPr>
              <a:spLocks noChangeShapeType="1"/>
            </p:cNvSpPr>
            <p:nvPr/>
          </p:nvSpPr>
          <p:spPr bwMode="auto">
            <a:xfrm>
              <a:off x="3216" y="1680"/>
              <a:ext cx="912" cy="0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0" y="-12749"/>
            <a:ext cx="9144000" cy="11101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单杆活塞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液压缸差动连接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----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活塞杆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推力</a:t>
            </a:r>
          </a:p>
        </p:txBody>
      </p:sp>
      <p:graphicFrame>
        <p:nvGraphicFramePr>
          <p:cNvPr id="2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051482"/>
              </p:ext>
            </p:extLst>
          </p:nvPr>
        </p:nvGraphicFramePr>
        <p:xfrm>
          <a:off x="3497611" y="3328672"/>
          <a:ext cx="644419" cy="345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3" name="Equation" r:id="rId9" imgW="152268" imgH="215713" progId="Equation.3">
                  <p:embed/>
                </p:oleObj>
              </mc:Choice>
              <mc:Fallback>
                <p:oleObj name="Equation" r:id="rId9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7611" y="3328672"/>
                        <a:ext cx="644419" cy="345117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94582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F56E4-F676-4051-9C53-2C2E85C2D171}" type="slidenum">
              <a:rPr lang="en-US" altLang="zh-CN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41987" name="Line 2"/>
          <p:cNvSpPr>
            <a:spLocks noChangeShapeType="1"/>
          </p:cNvSpPr>
          <p:nvPr/>
        </p:nvSpPr>
        <p:spPr bwMode="auto">
          <a:xfrm>
            <a:off x="6656388" y="63246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90" name="Line 35"/>
          <p:cNvSpPr>
            <a:spLocks noChangeShapeType="1"/>
          </p:cNvSpPr>
          <p:nvPr/>
        </p:nvSpPr>
        <p:spPr bwMode="auto">
          <a:xfrm>
            <a:off x="6448425" y="35814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10" descr="gang7"/>
          <p:cNvPicPr>
            <a:picLocks noChangeAspect="1" noChangeArrowheads="1"/>
          </p:cNvPicPr>
          <p:nvPr/>
        </p:nvPicPr>
        <p:blipFill>
          <a:blip r:embed="rId3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5688632" cy="381642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606717"/>
              </p:ext>
            </p:extLst>
          </p:nvPr>
        </p:nvGraphicFramePr>
        <p:xfrm>
          <a:off x="1086749" y="5636270"/>
          <a:ext cx="3145937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6" name="Equation" r:id="rId4" imgW="952087" imgH="228501" progId="Equation.DSMT4">
                  <p:embed/>
                </p:oleObj>
              </mc:Choice>
              <mc:Fallback>
                <p:oleObj name="Equation" r:id="rId4" imgW="952087" imgH="228501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6749" y="5636270"/>
                        <a:ext cx="3145937" cy="72008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280005"/>
              </p:ext>
            </p:extLst>
          </p:nvPr>
        </p:nvGraphicFramePr>
        <p:xfrm>
          <a:off x="4572000" y="5530800"/>
          <a:ext cx="3970784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7" name="公式" r:id="rId6" imgW="2260600" imgH="660400" progId="Equation.3">
                  <p:embed/>
                </p:oleObj>
              </mc:Choice>
              <mc:Fallback>
                <p:oleObj name="公式" r:id="rId6" imgW="2260600" imgH="6604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530800"/>
                        <a:ext cx="3970784" cy="1008112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-12749"/>
            <a:ext cx="9144000" cy="11101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单杆活塞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液压缸差动连接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----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活塞杆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运动速度</a:t>
            </a:r>
          </a:p>
        </p:txBody>
      </p:sp>
    </p:spTree>
    <p:extLst>
      <p:ext uri="{BB962C8B-B14F-4D97-AF65-F5344CB8AC3E}">
        <p14:creationId xmlns:p14="http://schemas.microsoft.com/office/powerpoint/2010/main" val="12796501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1492292" y="1821345"/>
            <a:ext cx="25193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活塞杆输出</a:t>
            </a:r>
            <a:r>
              <a:rPr kumimoji="1" lang="zh-CN" altLang="en-US" sz="24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力</a:t>
            </a:r>
          </a:p>
        </p:txBody>
      </p:sp>
      <p:graphicFrame>
        <p:nvGraphicFramePr>
          <p:cNvPr id="409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393983"/>
              </p:ext>
            </p:extLst>
          </p:nvPr>
        </p:nvGraphicFramePr>
        <p:xfrm>
          <a:off x="820259" y="2501893"/>
          <a:ext cx="33734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55" name="Equation" r:id="rId3" imgW="1574640" imgH="419040" progId="Equation.DSMT4">
                  <p:embed/>
                </p:oleObj>
              </mc:Choice>
              <mc:Fallback>
                <p:oleObj name="Equation" r:id="rId3" imgW="15746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259" y="2501893"/>
                        <a:ext cx="3373437" cy="8382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D0330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5151948" y="1891779"/>
            <a:ext cx="28085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活塞杆运动</a:t>
            </a:r>
            <a:r>
              <a:rPr kumimoji="1" lang="zh-CN" altLang="en-US" sz="2400" b="1" dirty="0">
                <a:solidFill>
                  <a:srgbClr val="CC3300"/>
                </a:solidFill>
                <a:latin typeface="楷体" pitchFamily="49" charset="-122"/>
                <a:ea typeface="楷体" pitchFamily="49" charset="-122"/>
              </a:rPr>
              <a:t>速度</a:t>
            </a:r>
          </a:p>
        </p:txBody>
      </p:sp>
      <p:graphicFrame>
        <p:nvGraphicFramePr>
          <p:cNvPr id="4097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660184"/>
              </p:ext>
            </p:extLst>
          </p:nvPr>
        </p:nvGraphicFramePr>
        <p:xfrm>
          <a:off x="4825372" y="2473890"/>
          <a:ext cx="2667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56" name="Equation" r:id="rId5" imgW="1244520" imgH="431640" progId="Equation.DSMT4">
                  <p:embed/>
                </p:oleObj>
              </mc:Choice>
              <mc:Fallback>
                <p:oleObj name="Equation" r:id="rId5" imgW="12445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5372" y="2473890"/>
                        <a:ext cx="2667000" cy="9144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9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2052"/>
          <p:cNvGrpSpPr>
            <a:grpSpLocks/>
          </p:cNvGrpSpPr>
          <p:nvPr/>
        </p:nvGrpSpPr>
        <p:grpSpPr bwMode="auto">
          <a:xfrm>
            <a:off x="989823" y="4228464"/>
            <a:ext cx="2659062" cy="3016960"/>
            <a:chOff x="3072" y="528"/>
            <a:chExt cx="2048" cy="1824"/>
          </a:xfrm>
        </p:grpSpPr>
        <p:sp>
          <p:nvSpPr>
            <p:cNvPr id="12" name="Line 2053"/>
            <p:cNvSpPr>
              <a:spLocks noChangeShapeType="1"/>
            </p:cNvSpPr>
            <p:nvPr/>
          </p:nvSpPr>
          <p:spPr bwMode="auto">
            <a:xfrm>
              <a:off x="3870" y="235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2054"/>
            <p:cNvSpPr>
              <a:spLocks noChangeArrowheads="1"/>
            </p:cNvSpPr>
            <p:nvPr/>
          </p:nvSpPr>
          <p:spPr bwMode="auto">
            <a:xfrm>
              <a:off x="3149" y="89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2055"/>
            <p:cNvSpPr>
              <a:spLocks noChangeArrowheads="1"/>
            </p:cNvSpPr>
            <p:nvPr/>
          </p:nvSpPr>
          <p:spPr bwMode="auto">
            <a:xfrm>
              <a:off x="3709" y="1009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Rectangle 2056"/>
            <p:cNvSpPr>
              <a:spLocks noChangeArrowheads="1"/>
            </p:cNvSpPr>
            <p:nvPr/>
          </p:nvSpPr>
          <p:spPr bwMode="auto">
            <a:xfrm>
              <a:off x="3566" y="907"/>
              <a:ext cx="229" cy="33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" name="Line 2057"/>
            <p:cNvSpPr>
              <a:spLocks noChangeShapeType="1"/>
            </p:cNvSpPr>
            <p:nvPr/>
          </p:nvSpPr>
          <p:spPr bwMode="auto">
            <a:xfrm>
              <a:off x="3216" y="1248"/>
              <a:ext cx="8" cy="692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2058"/>
            <p:cNvSpPr>
              <a:spLocks noChangeShapeType="1"/>
            </p:cNvSpPr>
            <p:nvPr/>
          </p:nvSpPr>
          <p:spPr bwMode="auto">
            <a:xfrm flipH="1">
              <a:off x="4128" y="1228"/>
              <a:ext cx="10" cy="452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8" name="Object 2059"/>
            <p:cNvGraphicFramePr>
              <a:graphicFrameLocks noChangeAspect="1"/>
            </p:cNvGraphicFramePr>
            <p:nvPr/>
          </p:nvGraphicFramePr>
          <p:xfrm>
            <a:off x="3973" y="593"/>
            <a:ext cx="246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57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3" y="593"/>
                          <a:ext cx="246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2060"/>
            <p:cNvGraphicFramePr>
              <a:graphicFrameLocks noChangeAspect="1"/>
            </p:cNvGraphicFramePr>
            <p:nvPr/>
          </p:nvGraphicFramePr>
          <p:xfrm>
            <a:off x="4752" y="761"/>
            <a:ext cx="22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58" name="Equation" r:id="rId9" imgW="177646" imgH="228402" progId="Equation.3">
                    <p:embed/>
                  </p:oleObj>
                </mc:Choice>
                <mc:Fallback>
                  <p:oleObj name="Equation" r:id="rId9" imgW="177646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761"/>
                          <a:ext cx="224" cy="272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Line 2061"/>
            <p:cNvSpPr>
              <a:spLocks noChangeShapeType="1"/>
            </p:cNvSpPr>
            <p:nvPr/>
          </p:nvSpPr>
          <p:spPr bwMode="auto">
            <a:xfrm flipH="1">
              <a:off x="3805" y="816"/>
              <a:ext cx="288" cy="1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2062"/>
            <p:cNvSpPr>
              <a:spLocks noChangeShapeType="1"/>
            </p:cNvSpPr>
            <p:nvPr/>
          </p:nvSpPr>
          <p:spPr bwMode="auto">
            <a:xfrm flipH="1" flipV="1">
              <a:off x="3072" y="1392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063"/>
            <p:cNvSpPr>
              <a:spLocks noChangeShapeType="1"/>
            </p:cNvSpPr>
            <p:nvPr/>
          </p:nvSpPr>
          <p:spPr bwMode="auto">
            <a:xfrm>
              <a:off x="4704" y="1248"/>
              <a:ext cx="4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064"/>
            <p:cNvSpPr>
              <a:spLocks noChangeShapeType="1"/>
            </p:cNvSpPr>
            <p:nvPr/>
          </p:nvSpPr>
          <p:spPr bwMode="auto">
            <a:xfrm>
              <a:off x="4669" y="1054"/>
              <a:ext cx="0" cy="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7" name="Object 2068"/>
            <p:cNvGraphicFramePr>
              <a:graphicFrameLocks noChangeAspect="1"/>
            </p:cNvGraphicFramePr>
            <p:nvPr/>
          </p:nvGraphicFramePr>
          <p:xfrm>
            <a:off x="3229" y="528"/>
            <a:ext cx="230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59" name="Equation" r:id="rId11" imgW="177569" imgH="215619" progId="Equation.3">
                    <p:embed/>
                  </p:oleObj>
                </mc:Choice>
                <mc:Fallback>
                  <p:oleObj name="Equation" r:id="rId11" imgW="177569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9" y="528"/>
                          <a:ext cx="230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Line 2069"/>
            <p:cNvSpPr>
              <a:spLocks noChangeShapeType="1"/>
            </p:cNvSpPr>
            <p:nvPr/>
          </p:nvSpPr>
          <p:spPr bwMode="auto">
            <a:xfrm>
              <a:off x="3325" y="768"/>
              <a:ext cx="24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9" name="Object 2070"/>
            <p:cNvGraphicFramePr>
              <a:graphicFrameLocks noChangeAspect="1"/>
            </p:cNvGraphicFramePr>
            <p:nvPr/>
          </p:nvGraphicFramePr>
          <p:xfrm>
            <a:off x="4706" y="1286"/>
            <a:ext cx="252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60" name="Equation" r:id="rId13" imgW="152334" imgH="228501" progId="Equation.3">
                    <p:embed/>
                  </p:oleObj>
                </mc:Choice>
                <mc:Fallback>
                  <p:oleObj name="Equation" r:id="rId13" imgW="152334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6" y="1286"/>
                          <a:ext cx="252" cy="351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ine 2071"/>
            <p:cNvSpPr>
              <a:spLocks noChangeShapeType="1"/>
            </p:cNvSpPr>
            <p:nvPr/>
          </p:nvSpPr>
          <p:spPr bwMode="auto">
            <a:xfrm flipH="1" flipV="1">
              <a:off x="4656" y="1056"/>
              <a:ext cx="36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2073"/>
            <p:cNvSpPr>
              <a:spLocks noChangeShapeType="1"/>
            </p:cNvSpPr>
            <p:nvPr/>
          </p:nvSpPr>
          <p:spPr bwMode="auto">
            <a:xfrm>
              <a:off x="3216" y="1680"/>
              <a:ext cx="912" cy="0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5" name="Group 2084"/>
          <p:cNvGrpSpPr>
            <a:grpSpLocks/>
          </p:cNvGrpSpPr>
          <p:nvPr/>
        </p:nvGrpSpPr>
        <p:grpSpPr bwMode="auto">
          <a:xfrm>
            <a:off x="5407690" y="4283035"/>
            <a:ext cx="2692702" cy="2386325"/>
            <a:chOff x="3241" y="432"/>
            <a:chExt cx="2071" cy="1452"/>
          </a:xfrm>
        </p:grpSpPr>
        <p:sp>
          <p:nvSpPr>
            <p:cNvPr id="36" name="Rectangle 2085"/>
            <p:cNvSpPr>
              <a:spLocks noChangeArrowheads="1"/>
            </p:cNvSpPr>
            <p:nvPr/>
          </p:nvSpPr>
          <p:spPr bwMode="auto">
            <a:xfrm>
              <a:off x="3341" y="799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Rectangle 2086"/>
            <p:cNvSpPr>
              <a:spLocks noChangeArrowheads="1"/>
            </p:cNvSpPr>
            <p:nvPr/>
          </p:nvSpPr>
          <p:spPr bwMode="auto">
            <a:xfrm>
              <a:off x="3744" y="912"/>
              <a:ext cx="1117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Line 2087"/>
            <p:cNvSpPr>
              <a:spLocks noChangeShapeType="1"/>
            </p:cNvSpPr>
            <p:nvPr/>
          </p:nvSpPr>
          <p:spPr bwMode="auto">
            <a:xfrm>
              <a:off x="3408" y="1152"/>
              <a:ext cx="0" cy="528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9" name="Object 2088"/>
            <p:cNvGraphicFramePr>
              <a:graphicFrameLocks noChangeAspect="1"/>
            </p:cNvGraphicFramePr>
            <p:nvPr/>
          </p:nvGraphicFramePr>
          <p:xfrm>
            <a:off x="4944" y="665"/>
            <a:ext cx="22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61" name="Equation" r:id="rId15" imgW="177646" imgH="228402" progId="Equation.3">
                    <p:embed/>
                  </p:oleObj>
                </mc:Choice>
                <mc:Fallback>
                  <p:oleObj name="Equation" r:id="rId15" imgW="177646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665"/>
                          <a:ext cx="224" cy="272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Line 2089"/>
            <p:cNvSpPr>
              <a:spLocks noChangeShapeType="1"/>
            </p:cNvSpPr>
            <p:nvPr/>
          </p:nvSpPr>
          <p:spPr bwMode="auto">
            <a:xfrm flipH="1" flipV="1">
              <a:off x="3246" y="1268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2090"/>
            <p:cNvSpPr>
              <a:spLocks noChangeShapeType="1"/>
            </p:cNvSpPr>
            <p:nvPr/>
          </p:nvSpPr>
          <p:spPr bwMode="auto">
            <a:xfrm>
              <a:off x="4896" y="1152"/>
              <a:ext cx="41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2091"/>
            <p:cNvSpPr>
              <a:spLocks noChangeShapeType="1"/>
            </p:cNvSpPr>
            <p:nvPr/>
          </p:nvSpPr>
          <p:spPr bwMode="auto">
            <a:xfrm>
              <a:off x="4861" y="958"/>
              <a:ext cx="0" cy="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4" name="Object 2093"/>
            <p:cNvGraphicFramePr>
              <a:graphicFrameLocks noChangeAspect="1"/>
            </p:cNvGraphicFramePr>
            <p:nvPr/>
          </p:nvGraphicFramePr>
          <p:xfrm>
            <a:off x="3241" y="432"/>
            <a:ext cx="591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62" name="Equation" r:id="rId16" imgW="457002" imgH="215806" progId="Equation.3">
                    <p:embed/>
                  </p:oleObj>
                </mc:Choice>
                <mc:Fallback>
                  <p:oleObj name="Equation" r:id="rId16" imgW="457002" imgH="21580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1" y="432"/>
                          <a:ext cx="591" cy="266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Line 2094"/>
            <p:cNvSpPr>
              <a:spLocks noChangeShapeType="1"/>
            </p:cNvSpPr>
            <p:nvPr/>
          </p:nvSpPr>
          <p:spPr bwMode="auto">
            <a:xfrm>
              <a:off x="3517" y="672"/>
              <a:ext cx="227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6" name="Object 2095"/>
            <p:cNvGraphicFramePr>
              <a:graphicFrameLocks noChangeAspect="1"/>
            </p:cNvGraphicFramePr>
            <p:nvPr/>
          </p:nvGraphicFramePr>
          <p:xfrm>
            <a:off x="4898" y="1190"/>
            <a:ext cx="252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263" name="Equation" r:id="rId18" imgW="152334" imgH="228501" progId="Equation.3">
                    <p:embed/>
                  </p:oleObj>
                </mc:Choice>
                <mc:Fallback>
                  <p:oleObj name="Equation" r:id="rId18" imgW="152334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8" y="1190"/>
                          <a:ext cx="252" cy="351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Line 2096"/>
            <p:cNvSpPr>
              <a:spLocks noChangeShapeType="1"/>
            </p:cNvSpPr>
            <p:nvPr/>
          </p:nvSpPr>
          <p:spPr bwMode="auto">
            <a:xfrm flipH="1" flipV="1">
              <a:off x="4848" y="960"/>
              <a:ext cx="36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Text Box 2097"/>
            <p:cNvSpPr txBox="1">
              <a:spLocks noChangeArrowheads="1"/>
            </p:cNvSpPr>
            <p:nvPr/>
          </p:nvSpPr>
          <p:spPr bwMode="auto">
            <a:xfrm>
              <a:off x="3549" y="1442"/>
              <a:ext cx="227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en-US" altLang="zh-CN" sz="2800" i="1" dirty="0">
                <a:ea typeface="仿宋_GB2312" pitchFamily="49" charset="-122"/>
              </a:endParaRPr>
            </a:p>
          </p:txBody>
        </p:sp>
      </p:grpSp>
      <p:sp>
        <p:nvSpPr>
          <p:cNvPr id="49" name="AutoShape 2098"/>
          <p:cNvSpPr>
            <a:spLocks noChangeArrowheads="1"/>
          </p:cNvSpPr>
          <p:nvPr/>
        </p:nvSpPr>
        <p:spPr bwMode="auto">
          <a:xfrm>
            <a:off x="3783701" y="4885423"/>
            <a:ext cx="1219200" cy="638028"/>
          </a:xfrm>
          <a:prstGeom prst="rightArrow">
            <a:avLst>
              <a:gd name="adj1" fmla="val 50000"/>
              <a:gd name="adj2" fmla="val 40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等效</a:t>
            </a:r>
          </a:p>
        </p:txBody>
      </p:sp>
      <p:sp>
        <p:nvSpPr>
          <p:cNvPr id="43" name="矩形 42"/>
          <p:cNvSpPr/>
          <p:nvPr/>
        </p:nvSpPr>
        <p:spPr>
          <a:xfrm>
            <a:off x="0" y="-12749"/>
            <a:ext cx="9144000" cy="109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单杆活塞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液压缸差动连接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----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有效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作用面积等效活塞杆横截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面积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92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051804"/>
              </p:ext>
            </p:extLst>
          </p:nvPr>
        </p:nvGraphicFramePr>
        <p:xfrm>
          <a:off x="-21214" y="926412"/>
          <a:ext cx="9111432" cy="4437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354"/>
                <a:gridCol w="2836201"/>
                <a:gridCol w="2694391"/>
                <a:gridCol w="2623486"/>
              </a:tblGrid>
              <a:tr h="2290542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i="0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0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i="0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49" marR="91449" marT="45722" marB="45722"/>
                </a:tc>
              </a:tr>
              <a:tr h="1140785"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2400" dirty="0" smtClean="0"/>
                        <a:t>F</a:t>
                      </a:r>
                      <a:endParaRPr lang="zh-CN" altLang="en-US" sz="2400" dirty="0"/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/>
                </a:tc>
              </a:tr>
              <a:tr h="855098"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2400" dirty="0" smtClean="0"/>
                        <a:t>V</a:t>
                      </a:r>
                      <a:endParaRPr lang="zh-CN" altLang="en-US" sz="2400" dirty="0"/>
                    </a:p>
                    <a:p>
                      <a:pPr algn="ctr"/>
                      <a:endParaRPr lang="zh-CN" altLang="en-US" sz="2400" dirty="0"/>
                    </a:p>
                  </a:txBody>
                  <a:tcPr marL="91449" marR="91449" marT="45722" marB="45722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178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929494"/>
              </p:ext>
            </p:extLst>
          </p:nvPr>
        </p:nvGraphicFramePr>
        <p:xfrm>
          <a:off x="1636344" y="4510991"/>
          <a:ext cx="1398588" cy="724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7" name="公式" r:id="rId3" imgW="583947" imgH="736280" progId="Equation.3">
                  <p:embed/>
                </p:oleObj>
              </mc:Choice>
              <mc:Fallback>
                <p:oleObj name="公式" r:id="rId3" imgW="583947" imgH="736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344" y="4510991"/>
                        <a:ext cx="1398588" cy="724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0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81556"/>
              </p:ext>
            </p:extLst>
          </p:nvPr>
        </p:nvGraphicFramePr>
        <p:xfrm>
          <a:off x="3929336" y="4516004"/>
          <a:ext cx="242728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8" name="公式" r:id="rId5" imgW="1257300" imgH="685800" progId="Equation.3">
                  <p:embed/>
                </p:oleObj>
              </mc:Choice>
              <mc:Fallback>
                <p:oleObj name="公式" r:id="rId5" imgW="12573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336" y="4516004"/>
                        <a:ext cx="2427287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1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548034"/>
              </p:ext>
            </p:extLst>
          </p:nvPr>
        </p:nvGraphicFramePr>
        <p:xfrm>
          <a:off x="6899952" y="3502348"/>
          <a:ext cx="1349945" cy="624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9" name="公式" r:id="rId7" imgW="761669" imgH="571252" progId="Equation.3">
                  <p:embed/>
                </p:oleObj>
              </mc:Choice>
              <mc:Fallback>
                <p:oleObj name="公式" r:id="rId7" imgW="761669" imgH="57125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952" y="3502348"/>
                        <a:ext cx="1349945" cy="624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2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039328"/>
              </p:ext>
            </p:extLst>
          </p:nvPr>
        </p:nvGraphicFramePr>
        <p:xfrm>
          <a:off x="7147119" y="4578867"/>
          <a:ext cx="1295400" cy="645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20" name="公式" r:id="rId9" imgW="482391" imgH="660113" progId="Equation.3">
                  <p:embed/>
                </p:oleObj>
              </mc:Choice>
              <mc:Fallback>
                <p:oleObj name="公式" r:id="rId9" imgW="482391" imgH="6601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7119" y="4578867"/>
                        <a:ext cx="1295400" cy="645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081331"/>
              </p:ext>
            </p:extLst>
          </p:nvPr>
        </p:nvGraphicFramePr>
        <p:xfrm>
          <a:off x="1037124" y="3529801"/>
          <a:ext cx="2664296" cy="596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21" name="公式" r:id="rId11" imgW="2679480" imgH="571320" progId="Equation.3">
                  <p:embed/>
                </p:oleObj>
              </mc:Choice>
              <mc:Fallback>
                <p:oleObj name="公式" r:id="rId11" imgW="2679480" imgH="57132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124" y="3529801"/>
                        <a:ext cx="2664296" cy="596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32955"/>
              </p:ext>
            </p:extLst>
          </p:nvPr>
        </p:nvGraphicFramePr>
        <p:xfrm>
          <a:off x="3846463" y="3529801"/>
          <a:ext cx="2510160" cy="61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22" name="公式" r:id="rId13" imgW="2552400" imgH="571320" progId="Equation.3">
                  <p:embed/>
                </p:oleObj>
              </mc:Choice>
              <mc:Fallback>
                <p:oleObj name="公式" r:id="rId13" imgW="2552400" imgH="57132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463" y="3529801"/>
                        <a:ext cx="2510160" cy="6152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31"/>
          <p:cNvGrpSpPr>
            <a:grpSpLocks/>
          </p:cNvGrpSpPr>
          <p:nvPr/>
        </p:nvGrpSpPr>
        <p:grpSpPr bwMode="auto">
          <a:xfrm>
            <a:off x="1342123" y="1182885"/>
            <a:ext cx="2199594" cy="2075855"/>
            <a:chOff x="1121" y="2335"/>
            <a:chExt cx="1529" cy="1457"/>
          </a:xfrm>
        </p:grpSpPr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1659" y="37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33"/>
            <p:cNvSpPr>
              <a:spLocks noChangeArrowheads="1"/>
            </p:cNvSpPr>
            <p:nvPr/>
          </p:nvSpPr>
          <p:spPr bwMode="auto">
            <a:xfrm>
              <a:off x="1130" y="233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34"/>
            <p:cNvSpPr>
              <a:spLocks noChangeArrowheads="1"/>
            </p:cNvSpPr>
            <p:nvPr/>
          </p:nvSpPr>
          <p:spPr bwMode="auto">
            <a:xfrm>
              <a:off x="1690" y="244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Rectangle 35"/>
            <p:cNvSpPr>
              <a:spLocks noChangeArrowheads="1"/>
            </p:cNvSpPr>
            <p:nvPr/>
          </p:nvSpPr>
          <p:spPr bwMode="auto">
            <a:xfrm>
              <a:off x="1547" y="2347"/>
              <a:ext cx="229" cy="33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Line 36"/>
            <p:cNvSpPr>
              <a:spLocks noChangeShapeType="1"/>
            </p:cNvSpPr>
            <p:nvPr/>
          </p:nvSpPr>
          <p:spPr bwMode="auto">
            <a:xfrm>
              <a:off x="1182" y="2668"/>
              <a:ext cx="0" cy="453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37"/>
            <p:cNvSpPr>
              <a:spLocks noChangeShapeType="1"/>
            </p:cNvSpPr>
            <p:nvPr/>
          </p:nvSpPr>
          <p:spPr bwMode="auto">
            <a:xfrm>
              <a:off x="2119" y="2668"/>
              <a:ext cx="8" cy="614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41"/>
            <p:cNvSpPr>
              <a:spLocks noChangeShapeType="1"/>
            </p:cNvSpPr>
            <p:nvPr/>
          </p:nvSpPr>
          <p:spPr bwMode="auto">
            <a:xfrm flipH="1" flipV="1">
              <a:off x="1121" y="2788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Text Box 46"/>
            <p:cNvSpPr txBox="1">
              <a:spLocks noChangeArrowheads="1"/>
            </p:cNvSpPr>
            <p:nvPr/>
          </p:nvSpPr>
          <p:spPr bwMode="auto">
            <a:xfrm>
              <a:off x="1126" y="3411"/>
              <a:ext cx="1094" cy="28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无</a:t>
              </a:r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杆腔进油</a:t>
              </a:r>
              <a:endParaRPr lang="zh-CN" altLang="en-US" sz="2000" b="1" i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0" name="Object 47"/>
            <p:cNvGraphicFramePr>
              <a:graphicFrameLocks noChangeAspect="1"/>
            </p:cNvGraphicFramePr>
            <p:nvPr/>
          </p:nvGraphicFramePr>
          <p:xfrm>
            <a:off x="1250" y="2780"/>
            <a:ext cx="22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23" name="Equation" r:id="rId15" imgW="152268" imgH="215713" progId="Equation.3">
                    <p:embed/>
                  </p:oleObj>
                </mc:Choice>
                <mc:Fallback>
                  <p:oleObj name="Equation" r:id="rId15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0" y="2780"/>
                          <a:ext cx="22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48"/>
            <p:cNvGraphicFramePr>
              <a:graphicFrameLocks noChangeAspect="1"/>
            </p:cNvGraphicFramePr>
            <p:nvPr/>
          </p:nvGraphicFramePr>
          <p:xfrm>
            <a:off x="1835" y="2780"/>
            <a:ext cx="24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24" name="Equation" r:id="rId17" imgW="164885" imgH="215619" progId="Equation.3">
                    <p:embed/>
                  </p:oleObj>
                </mc:Choice>
                <mc:Fallback>
                  <p:oleObj name="Equation" r:id="rId17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" y="2780"/>
                          <a:ext cx="24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61"/>
          <p:cNvGrpSpPr>
            <a:grpSpLocks/>
          </p:cNvGrpSpPr>
          <p:nvPr/>
        </p:nvGrpSpPr>
        <p:grpSpPr bwMode="auto">
          <a:xfrm>
            <a:off x="4125833" y="1279955"/>
            <a:ext cx="2219162" cy="1965532"/>
            <a:chOff x="3424" y="2335"/>
            <a:chExt cx="1520" cy="1457"/>
          </a:xfrm>
        </p:grpSpPr>
        <p:sp>
          <p:nvSpPr>
            <p:cNvPr id="23" name="Line 62"/>
            <p:cNvSpPr>
              <a:spLocks noChangeShapeType="1"/>
            </p:cNvSpPr>
            <p:nvPr/>
          </p:nvSpPr>
          <p:spPr bwMode="auto">
            <a:xfrm>
              <a:off x="4145" y="37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63"/>
            <p:cNvSpPr>
              <a:spLocks noChangeArrowheads="1"/>
            </p:cNvSpPr>
            <p:nvPr/>
          </p:nvSpPr>
          <p:spPr bwMode="auto">
            <a:xfrm>
              <a:off x="3424" y="233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Rectangle 64"/>
            <p:cNvSpPr>
              <a:spLocks noChangeArrowheads="1"/>
            </p:cNvSpPr>
            <p:nvPr/>
          </p:nvSpPr>
          <p:spPr bwMode="auto">
            <a:xfrm>
              <a:off x="3984" y="244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Rectangle 65"/>
            <p:cNvSpPr>
              <a:spLocks noChangeArrowheads="1"/>
            </p:cNvSpPr>
            <p:nvPr/>
          </p:nvSpPr>
          <p:spPr bwMode="auto">
            <a:xfrm>
              <a:off x="3841" y="2347"/>
              <a:ext cx="229" cy="33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Line 66"/>
            <p:cNvSpPr>
              <a:spLocks noChangeShapeType="1"/>
            </p:cNvSpPr>
            <p:nvPr/>
          </p:nvSpPr>
          <p:spPr bwMode="auto">
            <a:xfrm>
              <a:off x="3476" y="2668"/>
              <a:ext cx="0" cy="453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67"/>
            <p:cNvSpPr>
              <a:spLocks noChangeShapeType="1"/>
            </p:cNvSpPr>
            <p:nvPr/>
          </p:nvSpPr>
          <p:spPr bwMode="auto">
            <a:xfrm>
              <a:off x="4413" y="2668"/>
              <a:ext cx="8" cy="614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71"/>
            <p:cNvSpPr>
              <a:spLocks noChangeShapeType="1"/>
            </p:cNvSpPr>
            <p:nvPr/>
          </p:nvSpPr>
          <p:spPr bwMode="auto">
            <a:xfrm flipH="1" flipV="1">
              <a:off x="4477" y="2834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Text Box 74"/>
            <p:cNvSpPr txBox="1">
              <a:spLocks noChangeArrowheads="1"/>
            </p:cNvSpPr>
            <p:nvPr/>
          </p:nvSpPr>
          <p:spPr bwMode="auto">
            <a:xfrm>
              <a:off x="3664" y="3393"/>
              <a:ext cx="1050" cy="297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有</a:t>
              </a:r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杆腔进油</a:t>
              </a:r>
              <a:endParaRPr lang="zh-CN" altLang="en-US" sz="2000" b="1" i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31" name="Object 75"/>
            <p:cNvGraphicFramePr>
              <a:graphicFrameLocks noChangeAspect="1"/>
            </p:cNvGraphicFramePr>
            <p:nvPr/>
          </p:nvGraphicFramePr>
          <p:xfrm>
            <a:off x="3544" y="2780"/>
            <a:ext cx="22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25" name="Equation" r:id="rId19" imgW="152268" imgH="215713" progId="Equation.3">
                    <p:embed/>
                  </p:oleObj>
                </mc:Choice>
                <mc:Fallback>
                  <p:oleObj name="Equation" r:id="rId19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4" y="2780"/>
                          <a:ext cx="22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76"/>
            <p:cNvGraphicFramePr>
              <a:graphicFrameLocks noChangeAspect="1"/>
            </p:cNvGraphicFramePr>
            <p:nvPr/>
          </p:nvGraphicFramePr>
          <p:xfrm>
            <a:off x="4129" y="2780"/>
            <a:ext cx="24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26" name="Equation" r:id="rId20" imgW="164885" imgH="215619" progId="Equation.3">
                    <p:embed/>
                  </p:oleObj>
                </mc:Choice>
                <mc:Fallback>
                  <p:oleObj name="Equation" r:id="rId20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9" y="2780"/>
                          <a:ext cx="24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 Box 82"/>
            <p:cNvSpPr txBox="1">
              <a:spLocks noChangeArrowheads="1"/>
            </p:cNvSpPr>
            <p:nvPr/>
          </p:nvSpPr>
          <p:spPr bwMode="auto">
            <a:xfrm>
              <a:off x="4692" y="2986"/>
              <a:ext cx="116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en-US" altLang="zh-CN" sz="2800" i="1" dirty="0">
                <a:ea typeface="仿宋_GB2312" pitchFamily="49" charset="-122"/>
              </a:endParaRPr>
            </a:p>
          </p:txBody>
        </p:sp>
      </p:grpSp>
      <p:grpSp>
        <p:nvGrpSpPr>
          <p:cNvPr id="34" name="Group 4"/>
          <p:cNvGrpSpPr>
            <a:grpSpLocks/>
          </p:cNvGrpSpPr>
          <p:nvPr/>
        </p:nvGrpSpPr>
        <p:grpSpPr bwMode="auto">
          <a:xfrm>
            <a:off x="6666307" y="1438391"/>
            <a:ext cx="2346733" cy="1723800"/>
            <a:chOff x="3072" y="895"/>
            <a:chExt cx="1597" cy="1550"/>
          </a:xfrm>
        </p:grpSpPr>
        <p:sp>
          <p:nvSpPr>
            <p:cNvPr id="35" name="Line 5"/>
            <p:cNvSpPr>
              <a:spLocks noChangeShapeType="1"/>
            </p:cNvSpPr>
            <p:nvPr/>
          </p:nvSpPr>
          <p:spPr bwMode="auto">
            <a:xfrm>
              <a:off x="3870" y="235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3149" y="89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3709" y="100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3566" y="906"/>
              <a:ext cx="226" cy="33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" name="Line 9"/>
            <p:cNvSpPr>
              <a:spLocks noChangeShapeType="1"/>
            </p:cNvSpPr>
            <p:nvPr/>
          </p:nvSpPr>
          <p:spPr bwMode="auto">
            <a:xfrm>
              <a:off x="3216" y="1248"/>
              <a:ext cx="15" cy="836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4128" y="1228"/>
              <a:ext cx="10" cy="452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 flipV="1">
              <a:off x="3072" y="1632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Text Box 17"/>
            <p:cNvSpPr txBox="1">
              <a:spLocks noChangeArrowheads="1"/>
            </p:cNvSpPr>
            <p:nvPr/>
          </p:nvSpPr>
          <p:spPr bwMode="auto">
            <a:xfrm>
              <a:off x="3298" y="2085"/>
              <a:ext cx="983" cy="36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差</a:t>
              </a:r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动联接</a:t>
              </a:r>
              <a:endParaRPr lang="zh-CN" altLang="en-US" sz="2000" b="1" i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43" name="Object 18"/>
            <p:cNvGraphicFramePr>
              <a:graphicFrameLocks noChangeAspect="1"/>
            </p:cNvGraphicFramePr>
            <p:nvPr/>
          </p:nvGraphicFramePr>
          <p:xfrm>
            <a:off x="3269" y="1340"/>
            <a:ext cx="22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27" name="Equation" r:id="rId21" imgW="152268" imgH="215713" progId="Equation.3">
                    <p:embed/>
                  </p:oleObj>
                </mc:Choice>
                <mc:Fallback>
                  <p:oleObj name="Equation" r:id="rId21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340"/>
                          <a:ext cx="22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Line 25"/>
            <p:cNvSpPr>
              <a:spLocks noChangeShapeType="1"/>
            </p:cNvSpPr>
            <p:nvPr/>
          </p:nvSpPr>
          <p:spPr bwMode="auto">
            <a:xfrm>
              <a:off x="3216" y="1680"/>
              <a:ext cx="912" cy="0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-29483" y="5362935"/>
            <a:ext cx="9127971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差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动连接在不增加油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液输入流量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的情况下，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可提高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运动部件的速度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；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是在不增加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液压泵排量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和功率的条件下，实现快速运动的有效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办法，但输出的力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会减小。</a:t>
            </a:r>
          </a:p>
        </p:txBody>
      </p:sp>
      <p:sp>
        <p:nvSpPr>
          <p:cNvPr id="46" name="矩形 45"/>
          <p:cNvSpPr/>
          <p:nvPr/>
        </p:nvSpPr>
        <p:spPr>
          <a:xfrm>
            <a:off x="0" y="-12749"/>
            <a:ext cx="9144000" cy="109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单杆活塞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液压缸差动连接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三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种进油方式输出力和速度的比较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74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7734" y="0"/>
            <a:ext cx="9171734" cy="30469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、已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知单活塞杆液压缸两腔有效面积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=2A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，液压泵供油流量为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，如果将液压缸差动连接，活塞实现差动快进，那么进入无杆腔的流量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en-US" sz="24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，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如果不差动连接，则小腔的排油流量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en-US" sz="24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12160" y="5949280"/>
            <a:ext cx="1582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2q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q/2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7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39961" name="ShockwaveFlash1" r:id="rId2" imgW="9144000" imgH="6856560"/>
        </mc:Choice>
        <mc:Fallback>
          <p:control name="ShockwaveFlash1" r:id="rId2" imgW="9144000" imgH="6856560">
            <p:pic>
              <p:nvPicPr>
                <p:cNvPr id="3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9144000" cy="685614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8383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103282"/>
              </p:ext>
            </p:extLst>
          </p:nvPr>
        </p:nvGraphicFramePr>
        <p:xfrm>
          <a:off x="31754" y="1127685"/>
          <a:ext cx="9144000" cy="5541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728"/>
                <a:gridCol w="3312368"/>
                <a:gridCol w="3707904"/>
              </a:tblGrid>
              <a:tr h="595852"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差动连接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有杆腔进油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1512168">
                <a:tc>
                  <a:txBody>
                    <a:bodyPr/>
                    <a:lstStyle/>
                    <a:p>
                      <a:pPr algn="ctr"/>
                      <a:endParaRPr lang="en-US" altLang="zh-CN" sz="2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进油方式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1345423">
                <a:tc>
                  <a:txBody>
                    <a:bodyPr/>
                    <a:lstStyle/>
                    <a:p>
                      <a:pPr algn="ctr"/>
                      <a:endParaRPr lang="en-US" altLang="zh-CN" sz="2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速度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1080120">
                <a:tc>
                  <a:txBody>
                    <a:bodyPr/>
                    <a:lstStyle/>
                    <a:p>
                      <a:pPr algn="ctr"/>
                      <a:endParaRPr lang="en-US" altLang="zh-CN" sz="16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V</a:t>
                      </a:r>
                      <a:r>
                        <a:rPr lang="en-US" altLang="zh-CN" sz="24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3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/V</a:t>
                      </a:r>
                      <a:r>
                        <a:rPr lang="en-US" altLang="zh-CN" sz="24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2</a:t>
                      </a:r>
                      <a:endParaRPr lang="zh-CN" altLang="en-US" sz="2400" b="1" baseline="-25000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8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V</a:t>
                      </a:r>
                      <a:r>
                        <a:rPr lang="en-US" altLang="zh-CN" sz="24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3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/V</a:t>
                      </a:r>
                      <a:r>
                        <a:rPr lang="en-US" altLang="zh-CN" sz="24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2 </a:t>
                      </a:r>
                      <a:r>
                        <a:rPr lang="en-US" altLang="zh-CN" sz="2400" b="1" baseline="0" dirty="0" smtClean="0">
                          <a:latin typeface="楷体" pitchFamily="49" charset="-122"/>
                          <a:ea typeface="楷体" pitchFamily="49" charset="-122"/>
                        </a:rPr>
                        <a:t>= (D</a:t>
                      </a:r>
                      <a:r>
                        <a:rPr lang="en-US" altLang="zh-CN" sz="2400" b="1" baseline="30000" dirty="0" smtClean="0">
                          <a:latin typeface="楷体" pitchFamily="49" charset="-122"/>
                          <a:ea typeface="楷体" pitchFamily="49" charset="-122"/>
                        </a:rPr>
                        <a:t>2</a:t>
                      </a:r>
                      <a:r>
                        <a:rPr lang="en-US" altLang="zh-CN" sz="2400" b="1" baseline="0" dirty="0" smtClean="0">
                          <a:latin typeface="楷体" pitchFamily="49" charset="-122"/>
                          <a:ea typeface="楷体" pitchFamily="49" charset="-122"/>
                        </a:rPr>
                        <a:t>-d</a:t>
                      </a:r>
                      <a:r>
                        <a:rPr kumimoji="0" lang="en-US" altLang="zh-CN" sz="2400" b="1" kern="1200" baseline="30000" dirty="0" smtClean="0">
                          <a:solidFill>
                            <a:schemeClr val="dk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2</a:t>
                      </a:r>
                      <a:r>
                        <a:rPr lang="en-US" altLang="zh-CN" sz="2400" b="1" baseline="0" dirty="0" smtClean="0">
                          <a:latin typeface="楷体" pitchFamily="49" charset="-122"/>
                          <a:ea typeface="楷体" pitchFamily="49" charset="-122"/>
                        </a:rPr>
                        <a:t>)/d</a:t>
                      </a:r>
                      <a:r>
                        <a:rPr kumimoji="0" lang="en-US" altLang="zh-CN" sz="2400" b="1" kern="1200" baseline="30000" dirty="0" smtClean="0">
                          <a:solidFill>
                            <a:schemeClr val="dk1"/>
                          </a:solidFill>
                          <a:latin typeface="楷体" pitchFamily="49" charset="-122"/>
                          <a:ea typeface="楷体" pitchFamily="49" charset="-122"/>
                          <a:cs typeface="+mn-cs"/>
                        </a:rPr>
                        <a:t>2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10081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V</a:t>
                      </a:r>
                      <a:r>
                        <a:rPr lang="en-US" altLang="zh-CN" sz="24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3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=V</a:t>
                      </a:r>
                      <a:r>
                        <a:rPr lang="en-US" altLang="zh-CN" sz="24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2</a:t>
                      </a:r>
                      <a:endParaRPr lang="zh-CN" altLang="en-US" sz="2400" b="1" baseline="-25000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endParaRPr lang="zh-CN" altLang="en-US" sz="2400" b="1" baseline="-25000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2839305" y="2026729"/>
            <a:ext cx="2466987" cy="1688257"/>
            <a:chOff x="3149" y="895"/>
            <a:chExt cx="1520" cy="1457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3870" y="235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Rectangle 10"/>
            <p:cNvSpPr>
              <a:spLocks noChangeArrowheads="1"/>
            </p:cNvSpPr>
            <p:nvPr/>
          </p:nvSpPr>
          <p:spPr bwMode="auto">
            <a:xfrm>
              <a:off x="3149" y="89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3709" y="1008"/>
              <a:ext cx="960" cy="14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3566" y="907"/>
              <a:ext cx="229" cy="33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3216" y="1248"/>
              <a:ext cx="15" cy="674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 flipH="1">
              <a:off x="4128" y="1228"/>
              <a:ext cx="10" cy="452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H="1" flipV="1">
              <a:off x="3150" y="1409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36"/>
            <p:cNvSpPr>
              <a:spLocks noChangeShapeType="1"/>
            </p:cNvSpPr>
            <p:nvPr/>
          </p:nvSpPr>
          <p:spPr bwMode="auto">
            <a:xfrm>
              <a:off x="3216" y="1680"/>
              <a:ext cx="912" cy="0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6" name="Group 95"/>
          <p:cNvGrpSpPr>
            <a:grpSpLocks/>
          </p:cNvGrpSpPr>
          <p:nvPr/>
        </p:nvGrpSpPr>
        <p:grpSpPr bwMode="auto">
          <a:xfrm>
            <a:off x="6420223" y="2149961"/>
            <a:ext cx="1997502" cy="1547313"/>
            <a:chOff x="3424" y="2335"/>
            <a:chExt cx="1520" cy="1457"/>
          </a:xfrm>
        </p:grpSpPr>
        <p:sp>
          <p:nvSpPr>
            <p:cNvPr id="17" name="Line 57"/>
            <p:cNvSpPr>
              <a:spLocks noChangeShapeType="1"/>
            </p:cNvSpPr>
            <p:nvPr/>
          </p:nvSpPr>
          <p:spPr bwMode="auto">
            <a:xfrm>
              <a:off x="4145" y="37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58"/>
            <p:cNvSpPr>
              <a:spLocks noChangeArrowheads="1"/>
            </p:cNvSpPr>
            <p:nvPr/>
          </p:nvSpPr>
          <p:spPr bwMode="auto">
            <a:xfrm>
              <a:off x="3424" y="233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59"/>
            <p:cNvSpPr>
              <a:spLocks noChangeArrowheads="1"/>
            </p:cNvSpPr>
            <p:nvPr/>
          </p:nvSpPr>
          <p:spPr bwMode="auto">
            <a:xfrm>
              <a:off x="3984" y="244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Rectangle 60"/>
            <p:cNvSpPr>
              <a:spLocks noChangeArrowheads="1"/>
            </p:cNvSpPr>
            <p:nvPr/>
          </p:nvSpPr>
          <p:spPr bwMode="auto">
            <a:xfrm>
              <a:off x="3841" y="2347"/>
              <a:ext cx="229" cy="33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Line 66"/>
            <p:cNvSpPr>
              <a:spLocks noChangeShapeType="1"/>
            </p:cNvSpPr>
            <p:nvPr/>
          </p:nvSpPr>
          <p:spPr bwMode="auto">
            <a:xfrm flipH="1" flipV="1">
              <a:off x="4355" y="2679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930425"/>
              </p:ext>
            </p:extLst>
          </p:nvPr>
        </p:nvGraphicFramePr>
        <p:xfrm>
          <a:off x="2554274" y="3439950"/>
          <a:ext cx="2667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6" name="Equation" r:id="rId3" imgW="1244600" imgH="431800" progId="Equation.DSMT4">
                  <p:embed/>
                </p:oleObj>
              </mc:Choice>
              <mc:Fallback>
                <p:oleObj name="Equation" r:id="rId3" imgW="12446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74" y="3439950"/>
                        <a:ext cx="2667000" cy="9144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9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0428"/>
              </p:ext>
            </p:extLst>
          </p:nvPr>
        </p:nvGraphicFramePr>
        <p:xfrm>
          <a:off x="6233871" y="3501106"/>
          <a:ext cx="2293442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7" name="公式" r:id="rId5" imgW="2374560" imgH="825480" progId="Equation.3">
                  <p:embed/>
                </p:oleObj>
              </mc:Choice>
              <mc:Fallback>
                <p:oleObj name="公式" r:id="rId5" imgW="237456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3871" y="3501106"/>
                        <a:ext cx="2293442" cy="7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732635"/>
              </p:ext>
            </p:extLst>
          </p:nvPr>
        </p:nvGraphicFramePr>
        <p:xfrm>
          <a:off x="4512678" y="5920283"/>
          <a:ext cx="1676400" cy="5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8" name="Equation" r:id="rId7" imgW="596641" imgH="215806" progId="Equation.DSMT4">
                  <p:embed/>
                </p:oleObj>
              </mc:Choice>
              <mc:Fallback>
                <p:oleObj name="Equation" r:id="rId7" imgW="596641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2678" y="5920283"/>
                        <a:ext cx="1676400" cy="5291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99000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0" y="-12749"/>
            <a:ext cx="9144000" cy="109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单杆活塞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液压缸差动连接与有杆腔二种进油方式输出速度的比较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07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5061579" y="4702975"/>
            <a:ext cx="2032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单作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用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式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    （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弹簧复位）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1848272" y="4737720"/>
            <a:ext cx="152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双作用式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1677177" y="1721884"/>
            <a:ext cx="45127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单杆活塞液压缸职能符号：</a:t>
            </a:r>
          </a:p>
        </p:txBody>
      </p:sp>
      <p:grpSp>
        <p:nvGrpSpPr>
          <p:cNvPr id="39944" name="Group 8"/>
          <p:cNvGrpSpPr>
            <a:grpSpLocks/>
          </p:cNvGrpSpPr>
          <p:nvPr/>
        </p:nvGrpSpPr>
        <p:grpSpPr bwMode="auto">
          <a:xfrm>
            <a:off x="5366379" y="3251881"/>
            <a:ext cx="2590800" cy="914400"/>
            <a:chOff x="4752" y="672"/>
            <a:chExt cx="864" cy="336"/>
          </a:xfrm>
        </p:grpSpPr>
        <p:grpSp>
          <p:nvGrpSpPr>
            <p:cNvPr id="46094" name="Group 9"/>
            <p:cNvGrpSpPr>
              <a:grpSpLocks/>
            </p:cNvGrpSpPr>
            <p:nvPr/>
          </p:nvGrpSpPr>
          <p:grpSpPr bwMode="auto">
            <a:xfrm>
              <a:off x="4752" y="672"/>
              <a:ext cx="864" cy="288"/>
              <a:chOff x="3888" y="672"/>
              <a:chExt cx="864" cy="288"/>
            </a:xfrm>
          </p:grpSpPr>
          <p:grpSp>
            <p:nvGrpSpPr>
              <p:cNvPr id="46103" name="Group 10"/>
              <p:cNvGrpSpPr>
                <a:grpSpLocks/>
              </p:cNvGrpSpPr>
              <p:nvPr/>
            </p:nvGrpSpPr>
            <p:grpSpPr bwMode="auto">
              <a:xfrm>
                <a:off x="3888" y="672"/>
                <a:ext cx="624" cy="288"/>
                <a:chOff x="3888" y="672"/>
                <a:chExt cx="624" cy="288"/>
              </a:xfrm>
            </p:grpSpPr>
            <p:sp>
              <p:nvSpPr>
                <p:cNvPr id="46105" name="Rectangle 11"/>
                <p:cNvSpPr>
                  <a:spLocks noChangeArrowheads="1"/>
                </p:cNvSpPr>
                <p:nvPr/>
              </p:nvSpPr>
              <p:spPr bwMode="auto">
                <a:xfrm>
                  <a:off x="3888" y="672"/>
                  <a:ext cx="624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106" name="Line 12"/>
                <p:cNvSpPr>
                  <a:spLocks noChangeShapeType="1"/>
                </p:cNvSpPr>
                <p:nvPr/>
              </p:nvSpPr>
              <p:spPr bwMode="auto">
                <a:xfrm>
                  <a:off x="4224" y="672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46104" name="Line 13"/>
              <p:cNvSpPr>
                <a:spLocks noChangeShapeType="1"/>
              </p:cNvSpPr>
              <p:nvPr/>
            </p:nvSpPr>
            <p:spPr bwMode="auto">
              <a:xfrm>
                <a:off x="4224" y="81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095" name="Line 14"/>
            <p:cNvSpPr>
              <a:spLocks noChangeShapeType="1"/>
            </p:cNvSpPr>
            <p:nvPr/>
          </p:nvSpPr>
          <p:spPr bwMode="auto">
            <a:xfrm flipV="1">
              <a:off x="4752" y="720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96" name="Line 15"/>
            <p:cNvSpPr>
              <a:spLocks noChangeShapeType="1"/>
            </p:cNvSpPr>
            <p:nvPr/>
          </p:nvSpPr>
          <p:spPr bwMode="auto">
            <a:xfrm>
              <a:off x="4800" y="72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97" name="Line 16"/>
            <p:cNvSpPr>
              <a:spLocks noChangeShapeType="1"/>
            </p:cNvSpPr>
            <p:nvPr/>
          </p:nvSpPr>
          <p:spPr bwMode="auto">
            <a:xfrm flipV="1">
              <a:off x="4848" y="72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98" name="Line 17"/>
            <p:cNvSpPr>
              <a:spLocks noChangeShapeType="1"/>
            </p:cNvSpPr>
            <p:nvPr/>
          </p:nvSpPr>
          <p:spPr bwMode="auto">
            <a:xfrm>
              <a:off x="4896" y="72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99" name="Line 18"/>
            <p:cNvSpPr>
              <a:spLocks noChangeShapeType="1"/>
            </p:cNvSpPr>
            <p:nvPr/>
          </p:nvSpPr>
          <p:spPr bwMode="auto">
            <a:xfrm flipV="1">
              <a:off x="4944" y="72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00" name="Line 19"/>
            <p:cNvSpPr>
              <a:spLocks noChangeShapeType="1"/>
            </p:cNvSpPr>
            <p:nvPr/>
          </p:nvSpPr>
          <p:spPr bwMode="auto">
            <a:xfrm>
              <a:off x="4992" y="720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01" name="Line 20"/>
            <p:cNvSpPr>
              <a:spLocks noChangeShapeType="1"/>
            </p:cNvSpPr>
            <p:nvPr/>
          </p:nvSpPr>
          <p:spPr bwMode="auto">
            <a:xfrm flipV="1">
              <a:off x="5040" y="768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102" name="Line 21"/>
            <p:cNvSpPr>
              <a:spLocks noChangeShapeType="1"/>
            </p:cNvSpPr>
            <p:nvPr/>
          </p:nvSpPr>
          <p:spPr bwMode="auto">
            <a:xfrm>
              <a:off x="5328" y="96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9958" name="Group 22"/>
          <p:cNvGrpSpPr>
            <a:grpSpLocks/>
          </p:cNvGrpSpPr>
          <p:nvPr/>
        </p:nvGrpSpPr>
        <p:grpSpPr bwMode="auto">
          <a:xfrm>
            <a:off x="1619672" y="3349852"/>
            <a:ext cx="2743200" cy="838200"/>
            <a:chOff x="3456" y="672"/>
            <a:chExt cx="864" cy="336"/>
          </a:xfrm>
        </p:grpSpPr>
        <p:grpSp>
          <p:nvGrpSpPr>
            <p:cNvPr id="46087" name="Group 23"/>
            <p:cNvGrpSpPr>
              <a:grpSpLocks/>
            </p:cNvGrpSpPr>
            <p:nvPr/>
          </p:nvGrpSpPr>
          <p:grpSpPr bwMode="auto">
            <a:xfrm>
              <a:off x="3456" y="672"/>
              <a:ext cx="864" cy="288"/>
              <a:chOff x="3888" y="672"/>
              <a:chExt cx="864" cy="288"/>
            </a:xfrm>
          </p:grpSpPr>
          <p:grpSp>
            <p:nvGrpSpPr>
              <p:cNvPr id="46090" name="Group 24"/>
              <p:cNvGrpSpPr>
                <a:grpSpLocks/>
              </p:cNvGrpSpPr>
              <p:nvPr/>
            </p:nvGrpSpPr>
            <p:grpSpPr bwMode="auto">
              <a:xfrm>
                <a:off x="3888" y="672"/>
                <a:ext cx="624" cy="288"/>
                <a:chOff x="3888" y="672"/>
                <a:chExt cx="624" cy="288"/>
              </a:xfrm>
            </p:grpSpPr>
            <p:sp>
              <p:nvSpPr>
                <p:cNvPr id="46092" name="Rectangle 25"/>
                <p:cNvSpPr>
                  <a:spLocks noChangeArrowheads="1"/>
                </p:cNvSpPr>
                <p:nvPr/>
              </p:nvSpPr>
              <p:spPr bwMode="auto">
                <a:xfrm>
                  <a:off x="3888" y="672"/>
                  <a:ext cx="624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46093" name="Line 26"/>
                <p:cNvSpPr>
                  <a:spLocks noChangeShapeType="1"/>
                </p:cNvSpPr>
                <p:nvPr/>
              </p:nvSpPr>
              <p:spPr bwMode="auto">
                <a:xfrm>
                  <a:off x="4224" y="672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46091" name="Line 27"/>
              <p:cNvSpPr>
                <a:spLocks noChangeShapeType="1"/>
              </p:cNvSpPr>
              <p:nvPr/>
            </p:nvSpPr>
            <p:spPr bwMode="auto">
              <a:xfrm>
                <a:off x="4224" y="816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46088" name="Line 28"/>
            <p:cNvSpPr>
              <a:spLocks noChangeShapeType="1"/>
            </p:cNvSpPr>
            <p:nvPr/>
          </p:nvSpPr>
          <p:spPr bwMode="auto">
            <a:xfrm>
              <a:off x="4032" y="96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089" name="Line 29"/>
            <p:cNvSpPr>
              <a:spLocks noChangeShapeType="1"/>
            </p:cNvSpPr>
            <p:nvPr/>
          </p:nvSpPr>
          <p:spPr bwMode="auto">
            <a:xfrm>
              <a:off x="3504" y="960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457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0" y="287"/>
            <a:ext cx="9144000" cy="2746906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dirty="0">
                <a:latin typeface="+mn-ea"/>
              </a:rPr>
              <a:t>      </a:t>
            </a:r>
            <a:endParaRPr lang="en-US" altLang="zh-CN" dirty="0" smtClean="0">
              <a:latin typeface="+mn-ea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+mn-ea"/>
                <a:ea typeface="楷体" panose="02010609060101010101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  <a:ea typeface="楷体" panose="02010609060101010101" pitchFamily="49" charset="-122"/>
              </a:rPr>
              <a:t>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已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知单活塞杆液压缸的缸筒内径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D=100mm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，活塞杆直径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d=70mm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，进入液压缸的流量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q=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25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l/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min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，压力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baseline="-25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=2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M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a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baseline="-25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=0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。液压缸的容积效率和机械效率分别为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0.98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0.97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，试求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有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杆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腔、无杆腔、差动连接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三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种工况下，液压缸可推动的最大负载和运动速度各是多少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？</a:t>
            </a:r>
            <a:endParaRPr lang="zh-CN" sz="2400" b="1" dirty="0"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6456362" y="3136049"/>
            <a:ext cx="2687638" cy="2075855"/>
            <a:chOff x="957" y="2335"/>
            <a:chExt cx="1693" cy="1457"/>
          </a:xfrm>
        </p:grpSpPr>
        <p:sp>
          <p:nvSpPr>
            <p:cNvPr id="5" name="Line 32"/>
            <p:cNvSpPr>
              <a:spLocks noChangeShapeType="1"/>
            </p:cNvSpPr>
            <p:nvPr/>
          </p:nvSpPr>
          <p:spPr bwMode="auto">
            <a:xfrm>
              <a:off x="1659" y="37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Rectangle 33"/>
            <p:cNvSpPr>
              <a:spLocks noChangeArrowheads="1"/>
            </p:cNvSpPr>
            <p:nvPr/>
          </p:nvSpPr>
          <p:spPr bwMode="auto">
            <a:xfrm>
              <a:off x="1130" y="233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Rectangle 34"/>
            <p:cNvSpPr>
              <a:spLocks noChangeArrowheads="1"/>
            </p:cNvSpPr>
            <p:nvPr/>
          </p:nvSpPr>
          <p:spPr bwMode="auto">
            <a:xfrm>
              <a:off x="1690" y="244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35"/>
            <p:cNvSpPr>
              <a:spLocks noChangeArrowheads="1"/>
            </p:cNvSpPr>
            <p:nvPr/>
          </p:nvSpPr>
          <p:spPr bwMode="auto">
            <a:xfrm>
              <a:off x="1547" y="2347"/>
              <a:ext cx="229" cy="33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Line 36"/>
            <p:cNvSpPr>
              <a:spLocks noChangeShapeType="1"/>
            </p:cNvSpPr>
            <p:nvPr/>
          </p:nvSpPr>
          <p:spPr bwMode="auto">
            <a:xfrm>
              <a:off x="1182" y="2668"/>
              <a:ext cx="0" cy="453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37"/>
            <p:cNvSpPr>
              <a:spLocks noChangeShapeType="1"/>
            </p:cNvSpPr>
            <p:nvPr/>
          </p:nvSpPr>
          <p:spPr bwMode="auto">
            <a:xfrm>
              <a:off x="2119" y="2668"/>
              <a:ext cx="8" cy="614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41"/>
            <p:cNvSpPr>
              <a:spLocks noChangeShapeType="1"/>
            </p:cNvSpPr>
            <p:nvPr/>
          </p:nvSpPr>
          <p:spPr bwMode="auto">
            <a:xfrm flipH="1" flipV="1">
              <a:off x="1121" y="2788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Text Box 46"/>
            <p:cNvSpPr txBox="1">
              <a:spLocks noChangeArrowheads="1"/>
            </p:cNvSpPr>
            <p:nvPr/>
          </p:nvSpPr>
          <p:spPr bwMode="auto">
            <a:xfrm>
              <a:off x="957" y="3393"/>
              <a:ext cx="1463" cy="25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ea typeface="仿宋_GB2312" pitchFamily="49" charset="-122"/>
                </a:rPr>
                <a:t>(a)</a:t>
              </a:r>
              <a:r>
                <a:rPr lang="zh-CN" altLang="en-US" sz="2000">
                  <a:ea typeface="仿宋_GB2312" pitchFamily="49" charset="-122"/>
                </a:rPr>
                <a:t>无杆腔进油</a:t>
              </a:r>
              <a:endParaRPr lang="zh-CN" altLang="en-US" sz="2000" i="1">
                <a:ea typeface="仿宋_GB2312" pitchFamily="49" charset="-122"/>
              </a:endParaRPr>
            </a:p>
          </p:txBody>
        </p:sp>
        <p:graphicFrame>
          <p:nvGraphicFramePr>
            <p:cNvPr id="13" name="Object 47"/>
            <p:cNvGraphicFramePr>
              <a:graphicFrameLocks noChangeAspect="1"/>
            </p:cNvGraphicFramePr>
            <p:nvPr/>
          </p:nvGraphicFramePr>
          <p:xfrm>
            <a:off x="1250" y="2780"/>
            <a:ext cx="22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88" name="Equation" r:id="rId3" imgW="152268" imgH="215713" progId="Equation.3">
                    <p:embed/>
                  </p:oleObj>
                </mc:Choice>
                <mc:Fallback>
                  <p:oleObj name="Equation" r:id="rId3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0" y="2780"/>
                          <a:ext cx="22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48"/>
            <p:cNvGraphicFramePr>
              <a:graphicFrameLocks noChangeAspect="1"/>
            </p:cNvGraphicFramePr>
            <p:nvPr/>
          </p:nvGraphicFramePr>
          <p:xfrm>
            <a:off x="1835" y="2780"/>
            <a:ext cx="24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89" name="Equation" r:id="rId5" imgW="164885" imgH="215619" progId="Equation.3">
                    <p:embed/>
                  </p:oleObj>
                </mc:Choice>
                <mc:Fallback>
                  <p:oleObj name="Equation" r:id="rId5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" y="2780"/>
                          <a:ext cx="24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798038"/>
              </p:ext>
            </p:extLst>
          </p:nvPr>
        </p:nvGraphicFramePr>
        <p:xfrm>
          <a:off x="352128" y="5733256"/>
          <a:ext cx="6735219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0" r:id="rId7" imgW="3352800" imgH="393700" progId="Equation.DSMT4">
                  <p:embed/>
                </p:oleObj>
              </mc:Choice>
              <mc:Fallback>
                <p:oleObj r:id="rId7" imgW="33528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28" y="5733256"/>
                        <a:ext cx="6735219" cy="7778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323528" y="3125895"/>
            <a:ext cx="4572000" cy="13111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解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：液压缸</a:t>
            </a:r>
            <a:r>
              <a:rPr lang="zh-CN" alt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无杆腔进压力油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，回油腔压力为零，因此，可推动的最大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负载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和运动速度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为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：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466996"/>
              </p:ext>
            </p:extLst>
          </p:nvPr>
        </p:nvGraphicFramePr>
        <p:xfrm>
          <a:off x="323528" y="4643430"/>
          <a:ext cx="601980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1" r:id="rId9" imgW="2844800" imgH="419100" progId="Equation.DSMT4">
                  <p:embed/>
                </p:oleObj>
              </mc:Choice>
              <mc:Fallback>
                <p:oleObj r:id="rId9" imgW="28448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4643430"/>
                        <a:ext cx="6019800" cy="76358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6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6012160" y="1576709"/>
            <a:ext cx="2687638" cy="1965532"/>
            <a:chOff x="3251" y="2335"/>
            <a:chExt cx="1693" cy="1457"/>
          </a:xfrm>
        </p:grpSpPr>
        <p:sp>
          <p:nvSpPr>
            <p:cNvPr id="7" name="Line 62"/>
            <p:cNvSpPr>
              <a:spLocks noChangeShapeType="1"/>
            </p:cNvSpPr>
            <p:nvPr/>
          </p:nvSpPr>
          <p:spPr bwMode="auto">
            <a:xfrm>
              <a:off x="4145" y="37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63"/>
            <p:cNvSpPr>
              <a:spLocks noChangeArrowheads="1"/>
            </p:cNvSpPr>
            <p:nvPr/>
          </p:nvSpPr>
          <p:spPr bwMode="auto">
            <a:xfrm>
              <a:off x="3424" y="233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64"/>
            <p:cNvSpPr>
              <a:spLocks noChangeArrowheads="1"/>
            </p:cNvSpPr>
            <p:nvPr/>
          </p:nvSpPr>
          <p:spPr bwMode="auto">
            <a:xfrm>
              <a:off x="3984" y="244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Rectangle 65"/>
            <p:cNvSpPr>
              <a:spLocks noChangeArrowheads="1"/>
            </p:cNvSpPr>
            <p:nvPr/>
          </p:nvSpPr>
          <p:spPr bwMode="auto">
            <a:xfrm>
              <a:off x="3841" y="2347"/>
              <a:ext cx="229" cy="33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Line 66"/>
            <p:cNvSpPr>
              <a:spLocks noChangeShapeType="1"/>
            </p:cNvSpPr>
            <p:nvPr/>
          </p:nvSpPr>
          <p:spPr bwMode="auto">
            <a:xfrm>
              <a:off x="3476" y="2668"/>
              <a:ext cx="0" cy="453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67"/>
            <p:cNvSpPr>
              <a:spLocks noChangeShapeType="1"/>
            </p:cNvSpPr>
            <p:nvPr/>
          </p:nvSpPr>
          <p:spPr bwMode="auto">
            <a:xfrm>
              <a:off x="4413" y="2668"/>
              <a:ext cx="8" cy="614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71"/>
            <p:cNvSpPr>
              <a:spLocks noChangeShapeType="1"/>
            </p:cNvSpPr>
            <p:nvPr/>
          </p:nvSpPr>
          <p:spPr bwMode="auto">
            <a:xfrm flipH="1" flipV="1">
              <a:off x="4477" y="2834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Text Box 74"/>
            <p:cNvSpPr txBox="1">
              <a:spLocks noChangeArrowheads="1"/>
            </p:cNvSpPr>
            <p:nvPr/>
          </p:nvSpPr>
          <p:spPr bwMode="auto">
            <a:xfrm>
              <a:off x="3251" y="3393"/>
              <a:ext cx="1463" cy="25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 dirty="0">
                  <a:ea typeface="仿宋_GB2312" pitchFamily="49" charset="-122"/>
                </a:rPr>
                <a:t>(b)</a:t>
              </a:r>
              <a:r>
                <a:rPr lang="zh-CN" altLang="en-US" sz="2000" dirty="0">
                  <a:ea typeface="仿宋_GB2312" pitchFamily="49" charset="-122"/>
                </a:rPr>
                <a:t>有杆腔进油</a:t>
              </a:r>
              <a:endParaRPr lang="zh-CN" altLang="en-US" sz="2000" i="1" dirty="0">
                <a:ea typeface="仿宋_GB2312" pitchFamily="49" charset="-122"/>
              </a:endParaRPr>
            </a:p>
          </p:txBody>
        </p:sp>
        <p:graphicFrame>
          <p:nvGraphicFramePr>
            <p:cNvPr id="15" name="Object 75"/>
            <p:cNvGraphicFramePr>
              <a:graphicFrameLocks noChangeAspect="1"/>
            </p:cNvGraphicFramePr>
            <p:nvPr/>
          </p:nvGraphicFramePr>
          <p:xfrm>
            <a:off x="3544" y="2780"/>
            <a:ext cx="22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13" name="Equation" r:id="rId3" imgW="152268" imgH="215713" progId="Equation.3">
                    <p:embed/>
                  </p:oleObj>
                </mc:Choice>
                <mc:Fallback>
                  <p:oleObj name="Equation" r:id="rId3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4" y="2780"/>
                          <a:ext cx="22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76"/>
            <p:cNvGraphicFramePr>
              <a:graphicFrameLocks noChangeAspect="1"/>
            </p:cNvGraphicFramePr>
            <p:nvPr/>
          </p:nvGraphicFramePr>
          <p:xfrm>
            <a:off x="4129" y="2780"/>
            <a:ext cx="24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14" name="Equation" r:id="rId5" imgW="164885" imgH="215619" progId="Equation.3">
                    <p:embed/>
                  </p:oleObj>
                </mc:Choice>
                <mc:Fallback>
                  <p:oleObj name="Equation" r:id="rId5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9" y="2780"/>
                          <a:ext cx="24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82"/>
            <p:cNvSpPr txBox="1">
              <a:spLocks noChangeArrowheads="1"/>
            </p:cNvSpPr>
            <p:nvPr/>
          </p:nvSpPr>
          <p:spPr bwMode="auto">
            <a:xfrm>
              <a:off x="4692" y="2986"/>
              <a:ext cx="116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en-US" altLang="zh-CN" sz="2800" i="1" dirty="0">
                <a:ea typeface="仿宋_GB2312" pitchFamily="49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23528" y="1513095"/>
            <a:ext cx="4968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液压缸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为</a:t>
            </a:r>
            <a:r>
              <a:rPr lang="zh-CN" alt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有杆腔进压力油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，无杆腔回油压力为零，可推动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最大负载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和运动速度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为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：</a:t>
            </a:r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389518"/>
              </p:ext>
            </p:extLst>
          </p:nvPr>
        </p:nvGraphicFramePr>
        <p:xfrm>
          <a:off x="323528" y="3861048"/>
          <a:ext cx="8520286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5" r:id="rId7" imgW="4203700" imgH="393700" progId="Equation.DSMT4">
                  <p:embed/>
                </p:oleObj>
              </mc:Choice>
              <mc:Fallback>
                <p:oleObj r:id="rId7" imgW="4203700" imgH="393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861048"/>
                        <a:ext cx="8520286" cy="72008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1432521" y="5218743"/>
            <a:ext cx="5544616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2800" baseline="-250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=4q</a:t>
            </a:r>
            <a:r>
              <a:rPr lang="el-GR" altLang="zh-CN" sz="2800" dirty="0" smtClean="0">
                <a:latin typeface="楷体" pitchFamily="49" charset="-122"/>
                <a:ea typeface="楷体" pitchFamily="49" charset="-122"/>
              </a:rPr>
              <a:t>η</a:t>
            </a:r>
            <a:r>
              <a:rPr lang="en-US" altLang="zh-CN" sz="2800" baseline="-25000" dirty="0" smtClean="0"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/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[</a:t>
            </a:r>
            <a:r>
              <a:rPr lang="el-GR" altLang="zh-CN" sz="2800" dirty="0" smtClean="0">
                <a:latin typeface="楷体"/>
                <a:ea typeface="楷体"/>
              </a:rPr>
              <a:t>π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(D</a:t>
            </a:r>
            <a:r>
              <a:rPr lang="en-US" altLang="zh-CN" sz="2800" baseline="300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-d</a:t>
            </a:r>
            <a:r>
              <a:rPr lang="en-US" altLang="zh-CN" sz="2800" baseline="300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)]=0.102(m/s</a:t>
            </a:r>
            <a:r>
              <a:rPr lang="en-US" altLang="zh-CN" sz="2800" dirty="0" smtClean="0">
                <a:ea typeface="宋体"/>
              </a:rPr>
              <a:t>)</a:t>
            </a:r>
            <a:endParaRPr lang="zh-CN" altLang="en-US" sz="2800" dirty="0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0" y="287"/>
            <a:ext cx="9144000" cy="1200329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单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活塞杆液压缸的缸筒内径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D=100mm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，活塞杆直径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d=70mm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algn="just"/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进入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液压缸的流量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q=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25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l/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min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，压力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baseline="-25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=2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M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a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baseline="-25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=0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algn="just"/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液压缸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的容积效率和机械效率分别为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0.98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0.97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，</a:t>
            </a:r>
            <a:endParaRPr lang="zh-CN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75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12" y="1916832"/>
            <a:ext cx="6900575" cy="440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-81169"/>
            <a:ext cx="9144000" cy="12060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① 活塞缸</a:t>
            </a:r>
            <a:endParaRPr lang="en-US" altLang="zh-CN" sz="28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在缸筒内作相对运动的组件为活塞的液压缸</a:t>
            </a:r>
            <a:endParaRPr lang="en-US" altLang="zh-CN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741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611560" y="1642300"/>
            <a:ext cx="4541676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液压缸</a:t>
            </a:r>
            <a:r>
              <a:rPr lang="zh-CN" alt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差动连接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可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推动的最大负载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和运动速度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为：</a:t>
            </a:r>
            <a:endParaRPr lang="zh-CN" sz="2400" b="1" dirty="0"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5868144" y="1541565"/>
            <a:ext cx="2508004" cy="2306662"/>
            <a:chOff x="3072" y="895"/>
            <a:chExt cx="1597" cy="1515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3870" y="235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149" y="89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709" y="100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566" y="906"/>
              <a:ext cx="226" cy="33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216" y="1248"/>
              <a:ext cx="15" cy="836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H="1">
              <a:off x="4128" y="1228"/>
              <a:ext cx="10" cy="452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H="1" flipV="1">
              <a:off x="3072" y="1632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264" y="2160"/>
              <a:ext cx="1104" cy="25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000">
                  <a:ea typeface="仿宋_GB2312" pitchFamily="49" charset="-122"/>
                </a:rPr>
                <a:t>(c)</a:t>
              </a:r>
              <a:r>
                <a:rPr lang="zh-CN" altLang="en-US" sz="2000">
                  <a:ea typeface="仿宋_GB2312" pitchFamily="49" charset="-122"/>
                </a:rPr>
                <a:t>差动联接</a:t>
              </a:r>
              <a:endParaRPr lang="zh-CN" altLang="en-US" sz="2000" i="1">
                <a:ea typeface="仿宋_GB2312" pitchFamily="49" charset="-122"/>
              </a:endParaRPr>
            </a:p>
          </p:txBody>
        </p:sp>
        <p:graphicFrame>
          <p:nvGraphicFramePr>
            <p:cNvPr id="15" name="Object 18"/>
            <p:cNvGraphicFramePr>
              <a:graphicFrameLocks noChangeAspect="1"/>
            </p:cNvGraphicFramePr>
            <p:nvPr/>
          </p:nvGraphicFramePr>
          <p:xfrm>
            <a:off x="3269" y="1340"/>
            <a:ext cx="22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20" name="Equation" r:id="rId3" imgW="152268" imgH="215713" progId="Equation.3">
                    <p:embed/>
                  </p:oleObj>
                </mc:Choice>
                <mc:Fallback>
                  <p:oleObj name="Equation" r:id="rId3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340"/>
                          <a:ext cx="22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25"/>
            <p:cNvSpPr>
              <a:spLocks noChangeShapeType="1"/>
            </p:cNvSpPr>
            <p:nvPr/>
          </p:nvSpPr>
          <p:spPr bwMode="auto">
            <a:xfrm>
              <a:off x="3216" y="1680"/>
              <a:ext cx="912" cy="0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064697"/>
              </p:ext>
            </p:extLst>
          </p:nvPr>
        </p:nvGraphicFramePr>
        <p:xfrm>
          <a:off x="583658" y="4005064"/>
          <a:ext cx="8020790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1" r:id="rId5" imgW="3441700" imgH="393700" progId="Equation.DSMT4">
                  <p:embed/>
                </p:oleObj>
              </mc:Choice>
              <mc:Fallback>
                <p:oleObj r:id="rId5" imgW="34417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658" y="4005064"/>
                        <a:ext cx="8020790" cy="72008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822672"/>
              </p:ext>
            </p:extLst>
          </p:nvPr>
        </p:nvGraphicFramePr>
        <p:xfrm>
          <a:off x="611560" y="5229200"/>
          <a:ext cx="7598668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22" r:id="rId7" imgW="2971800" imgH="419100" progId="Equation.DSMT4">
                  <p:embed/>
                </p:oleObj>
              </mc:Choice>
              <mc:Fallback>
                <p:oleObj r:id="rId7" imgW="29718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229200"/>
                        <a:ext cx="7598668" cy="79208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0" y="287"/>
            <a:ext cx="9144000" cy="1200329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单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活塞杆液压缸的缸筒内径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D=100mm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，活塞杆直径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d=70mm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algn="just"/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进入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液压缸的流量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q=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25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l/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min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，压力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baseline="-25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=2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M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a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baseline="-25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=0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algn="just"/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液压缸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的容积效率和机械效率分别为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0.98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0.97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，</a:t>
            </a:r>
            <a:endParaRPr lang="zh-CN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376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020390"/>
              </p:ext>
            </p:extLst>
          </p:nvPr>
        </p:nvGraphicFramePr>
        <p:xfrm>
          <a:off x="935595" y="3068960"/>
          <a:ext cx="7272810" cy="2619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313"/>
                <a:gridCol w="1620272"/>
                <a:gridCol w="1782298"/>
                <a:gridCol w="2006927"/>
              </a:tblGrid>
              <a:tr h="648072">
                <a:tc>
                  <a:txBody>
                    <a:bodyPr/>
                    <a:lstStyle/>
                    <a:p>
                      <a:pPr algn="ctr"/>
                      <a:endParaRPr lang="zh-CN" altLang="en-US" sz="2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楷体" pitchFamily="49" charset="-122"/>
                          <a:ea typeface="楷体" pitchFamily="49" charset="-122"/>
                        </a:rPr>
                        <a:t>无杆</a:t>
                      </a:r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楷体" pitchFamily="49" charset="-122"/>
                          <a:ea typeface="楷体" pitchFamily="49" charset="-122"/>
                        </a:rPr>
                        <a:t>有杆</a:t>
                      </a:r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latin typeface="楷体" pitchFamily="49" charset="-122"/>
                          <a:ea typeface="楷体" pitchFamily="49" charset="-122"/>
                        </a:rPr>
                        <a:t>差动</a:t>
                      </a:r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6754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F (N)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15237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7771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7453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smtClean="0">
                          <a:latin typeface="+mn-ea"/>
                          <a:ea typeface="+mn-ea"/>
                        </a:rPr>
                        <a:t>V (</a:t>
                      </a:r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m/s)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0.052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0.102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0.106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FV</a:t>
                      </a:r>
                      <a:r>
                        <a:rPr lang="zh-CN" altLang="en-US" sz="2400" b="1" dirty="0" smtClean="0">
                          <a:latin typeface="+mn-ea"/>
                          <a:ea typeface="+mn-ea"/>
                        </a:rPr>
                        <a:t>（</a:t>
                      </a:r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w)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792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792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+mn-ea"/>
                          <a:ea typeface="+mn-ea"/>
                        </a:rPr>
                        <a:t>792</a:t>
                      </a:r>
                      <a:endParaRPr lang="zh-CN" altLang="en-US" sz="24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87"/>
            <a:ext cx="9144000" cy="2400657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zh-CN" dirty="0">
                <a:latin typeface="+mn-ea"/>
              </a:rPr>
              <a:t> </a:t>
            </a:r>
            <a:r>
              <a:rPr 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单</a:t>
            </a:r>
            <a:r>
              <a:rPr 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活塞杆液压缸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的缸筒内径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D=100mm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，活塞杆直径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d=70mm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，进入液压缸的流量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q=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25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l/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min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，压力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baseline="-25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=2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M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a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P</a:t>
            </a:r>
            <a:r>
              <a:rPr lang="zh-CN" altLang="zh-CN" sz="2400" b="1" baseline="-25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=0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。液压缸的容积效率和机械效率分别为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0.98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0.97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algn="just">
              <a:lnSpc>
                <a:spcPct val="125000"/>
              </a:lnSpc>
            </a:pP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试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求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有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杆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腔、无杆腔、差动连接</a:t>
            </a:r>
            <a:r>
              <a:rPr 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三</a:t>
            </a:r>
            <a:r>
              <a:rPr 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种工况下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，液压缸可推动的最大负载和运动速度各是多少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？</a:t>
            </a:r>
            <a:endParaRPr lang="zh-CN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27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819753"/>
              </p:ext>
            </p:extLst>
          </p:nvPr>
        </p:nvGraphicFramePr>
        <p:xfrm>
          <a:off x="251520" y="2474779"/>
          <a:ext cx="4467251" cy="2270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4" r:id="rId3" imgW="4255129" imgH="2181885" progId="Imaging.Document">
                  <p:embed/>
                </p:oleObj>
              </mc:Choice>
              <mc:Fallback>
                <p:oleObj r:id="rId3" imgW="4255129" imgH="2181885" progId="Imaging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757" t="3561" r="6000" b="9850"/>
                      <a:stretch>
                        <a:fillRect/>
                      </a:stretch>
                    </p:blipFill>
                    <p:spPr bwMode="auto">
                      <a:xfrm>
                        <a:off x="251520" y="2474779"/>
                        <a:ext cx="4467251" cy="22707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-5498" y="-11254"/>
            <a:ext cx="9149498" cy="19389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图示两个结构相同，相互串联的液压缸，无杆腔面积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=100cm</a:t>
            </a:r>
            <a:r>
              <a:rPr lang="en-US" altLang="zh-CN" sz="2400" b="1" baseline="30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，有杆腔面积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sz="2400" b="1" baseline="-25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=80cm</a:t>
            </a:r>
            <a:r>
              <a:rPr lang="en-US" altLang="zh-CN" sz="2400" b="1" baseline="30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，缸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输入压力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P1=2MPa,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输入流量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=24L/min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，不计损失和泄漏，求： 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）两缸承受相同负载时（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＝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），该负载的数值及两缸的运动速度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sz="2400" b="1" baseline="-25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91654" y="2570915"/>
            <a:ext cx="3888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）如果两个缸所输出的负载相同（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F1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＝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F2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），则有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 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928028"/>
              </p:ext>
            </p:extLst>
          </p:nvPr>
        </p:nvGraphicFramePr>
        <p:xfrm>
          <a:off x="5229823" y="3742205"/>
          <a:ext cx="1706047" cy="568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5" r:id="rId5" imgW="685800" imgH="228600" progId="Equation.3">
                  <p:embed/>
                </p:oleObj>
              </mc:Choice>
              <mc:Fallback>
                <p:oleObj r:id="rId5" imgW="685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823" y="3742205"/>
                        <a:ext cx="1706047" cy="5686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4572000" y="561475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52707"/>
              </p:ext>
            </p:extLst>
          </p:nvPr>
        </p:nvGraphicFramePr>
        <p:xfrm>
          <a:off x="5228942" y="4528528"/>
          <a:ext cx="2969917" cy="579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6" r:id="rId7" imgW="1168400" imgH="228600" progId="Equation.3">
                  <p:embed/>
                </p:oleObj>
              </mc:Choice>
              <mc:Fallback>
                <p:oleObj r:id="rId7" imgW="116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8942" y="4528528"/>
                        <a:ext cx="2969917" cy="5794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1907704" y="5614751"/>
            <a:ext cx="1113292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232330" y="5614751"/>
          <a:ext cx="5899015" cy="1060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7" r:id="rId9" imgW="2540000" imgH="457200" progId="Equation.3">
                  <p:embed/>
                </p:oleObj>
              </mc:Choice>
              <mc:Fallback>
                <p:oleObj r:id="rId9" imgW="2540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2330" y="5614751"/>
                        <a:ext cx="5899015" cy="10604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59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2602"/>
              </p:ext>
            </p:extLst>
          </p:nvPr>
        </p:nvGraphicFramePr>
        <p:xfrm>
          <a:off x="323529" y="2277235"/>
          <a:ext cx="3682518" cy="1871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9" r:id="rId3" imgW="4255129" imgH="2181885" progId="Imaging.Document">
                  <p:embed/>
                </p:oleObj>
              </mc:Choice>
              <mc:Fallback>
                <p:oleObj r:id="rId3" imgW="4255129" imgH="2181885" progId="Imaging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757" t="3561" r="6000" b="9850"/>
                      <a:stretch>
                        <a:fillRect/>
                      </a:stretch>
                    </p:blipFill>
                    <p:spPr bwMode="auto">
                      <a:xfrm>
                        <a:off x="323529" y="2277235"/>
                        <a:ext cx="3682518" cy="18718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-5498" y="-11254"/>
            <a:ext cx="9149498" cy="19389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图示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两个结构相同，相互串联的液压缸，无杆腔面积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=100cm</a:t>
            </a:r>
            <a:r>
              <a:rPr lang="en-US" altLang="zh-CN" sz="2400" b="1" baseline="30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，有杆腔面积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sz="2400" b="1" baseline="-25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=80cm</a:t>
            </a:r>
            <a:r>
              <a:rPr lang="en-US" altLang="zh-CN" sz="2400" b="1" baseline="30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，缸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输入压力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P1=2MPa,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输入流量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=24L/min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，不计损失和泄漏，求： 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）两缸承受相同负载时（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＝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），该负载的数值及两缸的运动速度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v</a:t>
            </a:r>
            <a:r>
              <a:rPr lang="en-US" altLang="zh-CN" sz="2400" b="1" baseline="-25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8351911" y="11589819"/>
            <a:ext cx="100462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1907704" y="5614751"/>
            <a:ext cx="1113292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452" y="4374127"/>
            <a:ext cx="4855056" cy="1025422"/>
          </a:xfrm>
          <a:prstGeom prst="rect">
            <a:avLst/>
          </a:prstGeom>
        </p:spPr>
      </p:pic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3779911" y="5975067"/>
            <a:ext cx="1004623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33644"/>
              </p:ext>
            </p:extLst>
          </p:nvPr>
        </p:nvGraphicFramePr>
        <p:xfrm>
          <a:off x="2977501" y="5596145"/>
          <a:ext cx="5893763" cy="978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0" r:id="rId6" imgW="2755900" imgH="457200" progId="Equation.3">
                  <p:embed/>
                </p:oleObj>
              </mc:Choice>
              <mc:Fallback>
                <p:oleObj r:id="rId6" imgW="2755900" imgH="457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7501" y="5596145"/>
                        <a:ext cx="5893763" cy="9788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16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407766"/>
              </p:ext>
            </p:extLst>
          </p:nvPr>
        </p:nvGraphicFramePr>
        <p:xfrm>
          <a:off x="2051720" y="2115460"/>
          <a:ext cx="3716004" cy="188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3" r:id="rId3" imgW="4255129" imgH="2181885" progId="Imaging.Document">
                  <p:embed/>
                </p:oleObj>
              </mc:Choice>
              <mc:Fallback>
                <p:oleObj r:id="rId3" imgW="4255129" imgH="2181885" progId="Imaging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757" t="3561" r="6000" b="9850"/>
                      <a:stretch>
                        <a:fillRect/>
                      </a:stretch>
                    </p:blipFill>
                    <p:spPr bwMode="auto">
                      <a:xfrm>
                        <a:off x="2051720" y="2115460"/>
                        <a:ext cx="3716004" cy="188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-5498" y="-11254"/>
            <a:ext cx="9149498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图示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两个结构相同，相互串联的液压缸，无杆腔面积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=100cm</a:t>
            </a:r>
            <a:r>
              <a:rPr lang="en-US" altLang="zh-CN" sz="2400" b="1" baseline="30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，有杆腔面积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sz="2400" b="1" baseline="-25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=80cm</a:t>
            </a:r>
            <a:r>
              <a:rPr lang="en-US" altLang="zh-CN" sz="2400" b="1" baseline="30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，缸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输入压力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P1=2MPa,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输入流量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q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=24L/min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，不计损失和泄漏，求： 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）缸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的输入压力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＝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en-US" altLang="zh-CN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/2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时，两缸各能承受多少负载？  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4572000" y="561475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4722341" y="11554474"/>
            <a:ext cx="1113292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814637" y="59397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384513"/>
              </p:ext>
            </p:extLst>
          </p:nvPr>
        </p:nvGraphicFramePr>
        <p:xfrm>
          <a:off x="214336" y="4561380"/>
          <a:ext cx="8352928" cy="565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4" r:id="rId5" imgW="3517900" imgH="241300" progId="Equation.3">
                  <p:embed/>
                </p:oleObj>
              </mc:Choice>
              <mc:Fallback>
                <p:oleObj r:id="rId5" imgW="35179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36" y="4561380"/>
                        <a:ext cx="8352928" cy="5659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23528" y="52897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526967"/>
              </p:ext>
            </p:extLst>
          </p:nvPr>
        </p:nvGraphicFramePr>
        <p:xfrm>
          <a:off x="214336" y="5289782"/>
          <a:ext cx="8709829" cy="443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5" r:id="rId7" imgW="4673600" imgH="241300" progId="Equation.3">
                  <p:embed/>
                </p:oleObj>
              </mc:Choice>
              <mc:Fallback>
                <p:oleObj r:id="rId7" imgW="46736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36" y="5289782"/>
                        <a:ext cx="8709829" cy="4434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71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7056" y="4090"/>
          <a:ext cx="9136944" cy="6648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463"/>
                <a:gridCol w="3567759"/>
                <a:gridCol w="3393722"/>
              </a:tblGrid>
              <a:tr h="904630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 smtClean="0">
                        <a:solidFill>
                          <a:prstClr val="black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 smtClean="0">
                          <a:solidFill>
                            <a:prstClr val="black"/>
                          </a:solidFill>
                          <a:latin typeface="楷体" pitchFamily="49" charset="-122"/>
                          <a:ea typeface="楷体" pitchFamily="49" charset="-122"/>
                        </a:rPr>
                        <a:t>缸体固定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b="1" dirty="0" smtClean="0">
                        <a:solidFill>
                          <a:prstClr val="black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800" b="1" dirty="0" smtClean="0">
                          <a:solidFill>
                            <a:prstClr val="black"/>
                          </a:solidFill>
                          <a:latin typeface="楷体" pitchFamily="49" charset="-122"/>
                          <a:ea typeface="楷体" pitchFamily="49" charset="-122"/>
                        </a:rPr>
                        <a:t>活塞杆固定</a:t>
                      </a:r>
                      <a:endParaRPr lang="zh-CN" altLang="en-US" sz="28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528834">
                <a:tc>
                  <a:txBody>
                    <a:bodyPr/>
                    <a:lstStyle/>
                    <a:p>
                      <a:pPr algn="ctr"/>
                      <a:endParaRPr lang="en-US" altLang="zh-CN" sz="28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安装方式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775422">
                <a:tc>
                  <a:txBody>
                    <a:bodyPr/>
                    <a:lstStyle/>
                    <a:p>
                      <a:pPr algn="ctr"/>
                      <a:endParaRPr lang="en-US" altLang="zh-CN" sz="12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输出推力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800" b="1" dirty="0" smtClean="0">
                          <a:latin typeface="楷体" pitchFamily="49" charset="-122"/>
                          <a:ea typeface="楷体" pitchFamily="49" charset="-122"/>
                        </a:rPr>
                        <a:t>           </a:t>
                      </a:r>
                    </a:p>
                    <a:p>
                      <a:r>
                        <a:rPr lang="en-US" altLang="zh-CN" sz="1800" b="1" dirty="0" smtClean="0">
                          <a:latin typeface="楷体" pitchFamily="49" charset="-122"/>
                          <a:ea typeface="楷体" pitchFamily="49" charset="-122"/>
                        </a:rPr>
                        <a:t>         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F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1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= F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2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=</a:t>
                      </a:r>
                      <a:r>
                        <a:rPr lang="zh-CN" altLang="en-US" sz="2800" b="1" dirty="0" smtClean="0">
                          <a:latin typeface="楷体" pitchFamily="49" charset="-122"/>
                          <a:ea typeface="楷体" pitchFamily="49" charset="-122"/>
                        </a:rPr>
                        <a:t>（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P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1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-P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2</a:t>
                      </a:r>
                      <a:r>
                        <a:rPr lang="zh-CN" altLang="en-US" sz="2800" b="1" dirty="0" smtClean="0">
                          <a:latin typeface="楷体" pitchFamily="49" charset="-122"/>
                          <a:ea typeface="楷体" pitchFamily="49" charset="-122"/>
                        </a:rPr>
                        <a:t>）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楷体" pitchFamily="49" charset="-122"/>
                        </a:rPr>
                        <a:t>A</a:t>
                      </a:r>
                      <a:r>
                        <a:rPr lang="zh-CN" altLang="en-US" sz="1400" b="1" dirty="0" smtClean="0">
                          <a:latin typeface="楷体" pitchFamily="49" charset="-122"/>
                          <a:ea typeface="楷体" pitchFamily="49" charset="-122"/>
                        </a:rPr>
                        <a:t>（</a:t>
                      </a:r>
                      <a:r>
                        <a:rPr lang="en-US" altLang="zh-CN" sz="1400" b="1" dirty="0" smtClean="0">
                          <a:latin typeface="楷体" pitchFamily="49" charset="-122"/>
                          <a:ea typeface="楷体" pitchFamily="49" charset="-122"/>
                        </a:rPr>
                        <a:t>A</a:t>
                      </a:r>
                      <a:r>
                        <a:rPr lang="zh-CN" altLang="en-US" sz="1400" b="1" dirty="0" smtClean="0">
                          <a:latin typeface="楷体" pitchFamily="49" charset="-122"/>
                          <a:ea typeface="楷体" pitchFamily="49" charset="-122"/>
                        </a:rPr>
                        <a:t>：活塞面积减去活塞杆面积）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/>
                      <a:endParaRPr lang="en-US" altLang="zh-CN" sz="12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输出速度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 smtClean="0">
                          <a:latin typeface="楷体" pitchFamily="49" charset="-122"/>
                          <a:ea typeface="+mn-ea"/>
                        </a:rPr>
                        <a:t>        V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1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+mn-ea"/>
                        </a:rPr>
                        <a:t>= V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2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+mn-ea"/>
                        </a:rPr>
                        <a:t>= q</a:t>
                      </a:r>
                      <a:r>
                        <a:rPr lang="en-US" altLang="zh-CN" sz="2800" b="1" baseline="-25000" dirty="0" smtClean="0">
                          <a:latin typeface="楷体" pitchFamily="49" charset="-122"/>
                          <a:ea typeface="楷体" pitchFamily="49" charset="-122"/>
                        </a:rPr>
                        <a:t> </a:t>
                      </a:r>
                      <a:r>
                        <a:rPr lang="en-US" altLang="zh-CN" sz="2800" b="1" dirty="0" smtClean="0">
                          <a:latin typeface="楷体" pitchFamily="49" charset="-122"/>
                          <a:ea typeface="+mn-ea"/>
                        </a:rPr>
                        <a:t>/A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1070184">
                <a:tc>
                  <a:txBody>
                    <a:bodyPr/>
                    <a:lstStyle/>
                    <a:p>
                      <a:pPr algn="ctr"/>
                      <a:endParaRPr lang="en-US" altLang="zh-CN" sz="10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占地面积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大小比较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大  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（约为</a:t>
                      </a:r>
                      <a:r>
                        <a:rPr lang="zh-CN" altLang="en-US" sz="2000" b="1" dirty="0" smtClean="0">
                          <a:latin typeface="楷体" pitchFamily="49" charset="-122"/>
                          <a:ea typeface="楷体" pitchFamily="49" charset="-122"/>
                        </a:rPr>
                        <a:t>活塞有效行程的</a:t>
                      </a:r>
                      <a:r>
                        <a:rPr lang="en-US" altLang="zh-CN" sz="2000" b="1" dirty="0" smtClean="0">
                          <a:latin typeface="楷体" pitchFamily="49" charset="-122"/>
                          <a:ea typeface="楷体" pitchFamily="49" charset="-122"/>
                        </a:rPr>
                        <a:t>3</a:t>
                      </a:r>
                      <a:r>
                        <a:rPr lang="zh-CN" altLang="en-US" sz="2000" b="1" dirty="0" smtClean="0">
                          <a:latin typeface="楷体" pitchFamily="49" charset="-122"/>
                          <a:ea typeface="楷体" pitchFamily="49" charset="-122"/>
                        </a:rPr>
                        <a:t>倍）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小  </a:t>
                      </a:r>
                      <a:endParaRPr lang="en-US" altLang="zh-CN" sz="28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（约为</a:t>
                      </a:r>
                      <a:r>
                        <a:rPr lang="zh-CN" altLang="en-US" sz="2000" b="1" dirty="0" smtClean="0">
                          <a:latin typeface="楷体" pitchFamily="49" charset="-122"/>
                          <a:ea typeface="楷体" pitchFamily="49" charset="-122"/>
                        </a:rPr>
                        <a:t>活塞有效行程的</a:t>
                      </a:r>
                      <a:r>
                        <a:rPr lang="en-US" altLang="zh-CN" sz="2000" b="1" dirty="0" smtClean="0">
                          <a:latin typeface="楷体" pitchFamily="49" charset="-122"/>
                          <a:ea typeface="楷体" pitchFamily="49" charset="-122"/>
                        </a:rPr>
                        <a:t>2</a:t>
                      </a:r>
                      <a:r>
                        <a:rPr lang="zh-CN" altLang="en-US" sz="2000" b="1" dirty="0" smtClean="0">
                          <a:latin typeface="楷体" pitchFamily="49" charset="-122"/>
                          <a:ea typeface="楷体" pitchFamily="49" charset="-122"/>
                        </a:rPr>
                        <a:t>倍）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7900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运动部件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输出力部件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2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活塞杆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缸体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898110">
                <a:tc>
                  <a:txBody>
                    <a:bodyPr/>
                    <a:lstStyle/>
                    <a:p>
                      <a:pPr algn="ctr"/>
                      <a:endParaRPr lang="en-US" altLang="zh-CN" sz="12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运动方向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左腔进油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活塞杆向右运动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左腔进油</a:t>
                      </a:r>
                      <a:endParaRPr lang="en-US" altLang="zh-CN" sz="2400" b="1" dirty="0" smtClean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缸体向左运动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" name="Group 1028"/>
          <p:cNvGrpSpPr>
            <a:grpSpLocks/>
          </p:cNvGrpSpPr>
          <p:nvPr/>
        </p:nvGrpSpPr>
        <p:grpSpPr bwMode="auto">
          <a:xfrm>
            <a:off x="2889426" y="1313064"/>
            <a:ext cx="2252501" cy="1020092"/>
            <a:chOff x="2928" y="801"/>
            <a:chExt cx="2443" cy="731"/>
          </a:xfrm>
        </p:grpSpPr>
        <p:sp>
          <p:nvSpPr>
            <p:cNvPr id="4" name="Rectangle 1029"/>
            <p:cNvSpPr>
              <a:spLocks noChangeArrowheads="1"/>
            </p:cNvSpPr>
            <p:nvPr/>
          </p:nvSpPr>
          <p:spPr bwMode="auto">
            <a:xfrm>
              <a:off x="3456" y="816"/>
              <a:ext cx="1056" cy="432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Line 1030"/>
            <p:cNvSpPr>
              <a:spLocks noChangeShapeType="1"/>
            </p:cNvSpPr>
            <p:nvPr/>
          </p:nvSpPr>
          <p:spPr bwMode="auto">
            <a:xfrm>
              <a:off x="3456" y="816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Line 1031"/>
            <p:cNvSpPr>
              <a:spLocks noChangeShapeType="1"/>
            </p:cNvSpPr>
            <p:nvPr/>
          </p:nvSpPr>
          <p:spPr bwMode="auto">
            <a:xfrm>
              <a:off x="3456" y="81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Line 1032"/>
            <p:cNvSpPr>
              <a:spLocks noChangeShapeType="1"/>
            </p:cNvSpPr>
            <p:nvPr/>
          </p:nvSpPr>
          <p:spPr bwMode="auto">
            <a:xfrm>
              <a:off x="3456" y="110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1033"/>
            <p:cNvSpPr>
              <a:spLocks noChangeShapeType="1"/>
            </p:cNvSpPr>
            <p:nvPr/>
          </p:nvSpPr>
          <p:spPr bwMode="auto">
            <a:xfrm>
              <a:off x="3456" y="1248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1034"/>
            <p:cNvSpPr>
              <a:spLocks noChangeArrowheads="1"/>
            </p:cNvSpPr>
            <p:nvPr/>
          </p:nvSpPr>
          <p:spPr bwMode="auto">
            <a:xfrm>
              <a:off x="3840" y="816"/>
              <a:ext cx="239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ea typeface="仿宋_GB2312" pitchFamily="49" charset="-122"/>
              </a:endParaRPr>
            </a:p>
          </p:txBody>
        </p:sp>
        <p:sp>
          <p:nvSpPr>
            <p:cNvPr id="10" name="Line 1035"/>
            <p:cNvSpPr>
              <a:spLocks noChangeShapeType="1"/>
            </p:cNvSpPr>
            <p:nvPr/>
          </p:nvSpPr>
          <p:spPr bwMode="auto">
            <a:xfrm>
              <a:off x="4512" y="816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036"/>
            <p:cNvSpPr>
              <a:spLocks noChangeShapeType="1"/>
            </p:cNvSpPr>
            <p:nvPr/>
          </p:nvSpPr>
          <p:spPr bwMode="auto">
            <a:xfrm>
              <a:off x="4512" y="1104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037"/>
            <p:cNvSpPr>
              <a:spLocks noChangeShapeType="1"/>
            </p:cNvSpPr>
            <p:nvPr/>
          </p:nvSpPr>
          <p:spPr bwMode="auto">
            <a:xfrm flipH="1">
              <a:off x="3408" y="960"/>
              <a:ext cx="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043"/>
            <p:cNvSpPr>
              <a:spLocks noChangeShapeType="1"/>
            </p:cNvSpPr>
            <p:nvPr/>
          </p:nvSpPr>
          <p:spPr bwMode="auto">
            <a:xfrm flipH="1">
              <a:off x="3648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044"/>
            <p:cNvSpPr>
              <a:spLocks noChangeShapeType="1"/>
            </p:cNvSpPr>
            <p:nvPr/>
          </p:nvSpPr>
          <p:spPr bwMode="auto">
            <a:xfrm flipH="1">
              <a:off x="3744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045"/>
            <p:cNvSpPr>
              <a:spLocks noChangeShapeType="1"/>
            </p:cNvSpPr>
            <p:nvPr/>
          </p:nvSpPr>
          <p:spPr bwMode="auto">
            <a:xfrm flipH="1">
              <a:off x="3840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046"/>
            <p:cNvSpPr>
              <a:spLocks noChangeShapeType="1"/>
            </p:cNvSpPr>
            <p:nvPr/>
          </p:nvSpPr>
          <p:spPr bwMode="auto">
            <a:xfrm flipH="1">
              <a:off x="4032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047"/>
            <p:cNvSpPr>
              <a:spLocks noChangeShapeType="1"/>
            </p:cNvSpPr>
            <p:nvPr/>
          </p:nvSpPr>
          <p:spPr bwMode="auto">
            <a:xfrm flipH="1">
              <a:off x="4128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048"/>
            <p:cNvSpPr>
              <a:spLocks noChangeShapeType="1"/>
            </p:cNvSpPr>
            <p:nvPr/>
          </p:nvSpPr>
          <p:spPr bwMode="auto">
            <a:xfrm flipH="1">
              <a:off x="3936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1049"/>
            <p:cNvSpPr>
              <a:spLocks noChangeShapeType="1"/>
            </p:cNvSpPr>
            <p:nvPr/>
          </p:nvSpPr>
          <p:spPr bwMode="auto">
            <a:xfrm flipH="1">
              <a:off x="4224" y="1248"/>
              <a:ext cx="48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1050"/>
            <p:cNvSpPr txBox="1">
              <a:spLocks noChangeArrowheads="1"/>
            </p:cNvSpPr>
            <p:nvPr/>
          </p:nvSpPr>
          <p:spPr bwMode="auto">
            <a:xfrm>
              <a:off x="5279" y="801"/>
              <a:ext cx="92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 dirty="0">
                <a:ea typeface="仿宋_GB2312" pitchFamily="49" charset="-122"/>
              </a:endParaRPr>
            </a:p>
          </p:txBody>
        </p:sp>
        <p:sp>
          <p:nvSpPr>
            <p:cNvPr id="21" name="Text Box 1053"/>
            <p:cNvSpPr txBox="1">
              <a:spLocks noChangeArrowheads="1"/>
            </p:cNvSpPr>
            <p:nvPr/>
          </p:nvSpPr>
          <p:spPr bwMode="auto">
            <a:xfrm>
              <a:off x="4140" y="926"/>
              <a:ext cx="156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ea typeface="仿宋_GB2312" pitchFamily="49" charset="-122"/>
                </a:rPr>
                <a:t>d</a:t>
              </a:r>
              <a:endParaRPr lang="en-US" altLang="zh-CN">
                <a:ea typeface="仿宋_GB2312" pitchFamily="49" charset="-122"/>
              </a:endParaRPr>
            </a:p>
          </p:txBody>
        </p:sp>
        <p:sp>
          <p:nvSpPr>
            <p:cNvPr id="22" name="Line 1054"/>
            <p:cNvSpPr>
              <a:spLocks noChangeShapeType="1"/>
            </p:cNvSpPr>
            <p:nvPr/>
          </p:nvSpPr>
          <p:spPr bwMode="auto">
            <a:xfrm>
              <a:off x="3840" y="9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Text Box 1055"/>
            <p:cNvSpPr txBox="1">
              <a:spLocks noChangeArrowheads="1"/>
            </p:cNvSpPr>
            <p:nvPr/>
          </p:nvSpPr>
          <p:spPr bwMode="auto">
            <a:xfrm>
              <a:off x="3120" y="1386"/>
              <a:ext cx="304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en-US" altLang="zh-CN" i="1" dirty="0">
                <a:ea typeface="仿宋_GB2312" pitchFamily="49" charset="-122"/>
              </a:endParaRPr>
            </a:p>
          </p:txBody>
        </p:sp>
        <p:sp>
          <p:nvSpPr>
            <p:cNvPr id="24" name="Rectangle 1056"/>
            <p:cNvSpPr>
              <a:spLocks noChangeArrowheads="1"/>
            </p:cNvSpPr>
            <p:nvPr/>
          </p:nvSpPr>
          <p:spPr bwMode="auto">
            <a:xfrm>
              <a:off x="4080" y="960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zh-CN">
                <a:ea typeface="仿宋_GB2312" pitchFamily="49" charset="-122"/>
              </a:endParaRPr>
            </a:p>
          </p:txBody>
        </p:sp>
        <p:sp>
          <p:nvSpPr>
            <p:cNvPr id="25" name="Rectangle 1057"/>
            <p:cNvSpPr>
              <a:spLocks noChangeArrowheads="1"/>
            </p:cNvSpPr>
            <p:nvPr/>
          </p:nvSpPr>
          <p:spPr bwMode="auto">
            <a:xfrm>
              <a:off x="2928" y="960"/>
              <a:ext cx="912" cy="14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26" name="Group 97"/>
          <p:cNvGrpSpPr>
            <a:grpSpLocks/>
          </p:cNvGrpSpPr>
          <p:nvPr/>
        </p:nvGrpSpPr>
        <p:grpSpPr bwMode="auto">
          <a:xfrm>
            <a:off x="6392473" y="1385718"/>
            <a:ext cx="2081096" cy="2207983"/>
            <a:chOff x="3120" y="2544"/>
            <a:chExt cx="1872" cy="1256"/>
          </a:xfrm>
        </p:grpSpPr>
        <p:sp>
          <p:nvSpPr>
            <p:cNvPr id="27" name="Line 52"/>
            <p:cNvSpPr>
              <a:spLocks noChangeShapeType="1"/>
            </p:cNvSpPr>
            <p:nvPr/>
          </p:nvSpPr>
          <p:spPr bwMode="auto">
            <a:xfrm>
              <a:off x="4028" y="380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Rectangle 53"/>
            <p:cNvSpPr>
              <a:spLocks noChangeArrowheads="1"/>
            </p:cNvSpPr>
            <p:nvPr/>
          </p:nvSpPr>
          <p:spPr bwMode="auto">
            <a:xfrm>
              <a:off x="3594" y="2544"/>
              <a:ext cx="854" cy="308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Rectangle 54"/>
            <p:cNvSpPr>
              <a:spLocks noChangeArrowheads="1"/>
            </p:cNvSpPr>
            <p:nvPr/>
          </p:nvSpPr>
          <p:spPr bwMode="auto">
            <a:xfrm>
              <a:off x="3216" y="2640"/>
              <a:ext cx="1680" cy="97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Rectangle 55"/>
            <p:cNvSpPr>
              <a:spLocks noChangeArrowheads="1"/>
            </p:cNvSpPr>
            <p:nvPr/>
          </p:nvSpPr>
          <p:spPr bwMode="auto">
            <a:xfrm>
              <a:off x="3936" y="2544"/>
              <a:ext cx="188" cy="308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grpSp>
          <p:nvGrpSpPr>
            <p:cNvPr id="31" name="Group 85"/>
            <p:cNvGrpSpPr>
              <a:grpSpLocks/>
            </p:cNvGrpSpPr>
            <p:nvPr/>
          </p:nvGrpSpPr>
          <p:grpSpPr bwMode="auto">
            <a:xfrm>
              <a:off x="3120" y="2544"/>
              <a:ext cx="96" cy="288"/>
              <a:chOff x="3120" y="2544"/>
              <a:chExt cx="96" cy="288"/>
            </a:xfrm>
          </p:grpSpPr>
          <p:sp>
            <p:nvSpPr>
              <p:cNvPr id="40" name="Line 74"/>
              <p:cNvSpPr>
                <a:spLocks noChangeShapeType="1"/>
              </p:cNvSpPr>
              <p:nvPr/>
            </p:nvSpPr>
            <p:spPr bwMode="auto">
              <a:xfrm>
                <a:off x="3216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" name="Line 79"/>
              <p:cNvSpPr>
                <a:spLocks noChangeShapeType="1"/>
              </p:cNvSpPr>
              <p:nvPr/>
            </p:nvSpPr>
            <p:spPr bwMode="auto">
              <a:xfrm flipH="1">
                <a:off x="3120" y="254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2" name="Line 80"/>
              <p:cNvSpPr>
                <a:spLocks noChangeShapeType="1"/>
              </p:cNvSpPr>
              <p:nvPr/>
            </p:nvSpPr>
            <p:spPr bwMode="auto">
              <a:xfrm flipH="1">
                <a:off x="3120" y="25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Line 81"/>
              <p:cNvSpPr>
                <a:spLocks noChangeShapeType="1"/>
              </p:cNvSpPr>
              <p:nvPr/>
            </p:nvSpPr>
            <p:spPr bwMode="auto">
              <a:xfrm flipH="1">
                <a:off x="3120" y="26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4" name="Line 82"/>
              <p:cNvSpPr>
                <a:spLocks noChangeShapeType="1"/>
              </p:cNvSpPr>
              <p:nvPr/>
            </p:nvSpPr>
            <p:spPr bwMode="auto">
              <a:xfrm flipH="1">
                <a:off x="3120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" name="Line 83"/>
              <p:cNvSpPr>
                <a:spLocks noChangeShapeType="1"/>
              </p:cNvSpPr>
              <p:nvPr/>
            </p:nvSpPr>
            <p:spPr bwMode="auto">
              <a:xfrm flipH="1">
                <a:off x="312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Line 84"/>
              <p:cNvSpPr>
                <a:spLocks noChangeShapeType="1"/>
              </p:cNvSpPr>
              <p:nvPr/>
            </p:nvSpPr>
            <p:spPr bwMode="auto">
              <a:xfrm flipH="1">
                <a:off x="3120" y="2736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2" name="Group 86"/>
            <p:cNvGrpSpPr>
              <a:grpSpLocks/>
            </p:cNvGrpSpPr>
            <p:nvPr/>
          </p:nvGrpSpPr>
          <p:grpSpPr bwMode="auto">
            <a:xfrm flipH="1">
              <a:off x="4896" y="2544"/>
              <a:ext cx="96" cy="288"/>
              <a:chOff x="3120" y="2544"/>
              <a:chExt cx="96" cy="288"/>
            </a:xfrm>
          </p:grpSpPr>
          <p:sp>
            <p:nvSpPr>
              <p:cNvPr id="33" name="Line 87"/>
              <p:cNvSpPr>
                <a:spLocks noChangeShapeType="1"/>
              </p:cNvSpPr>
              <p:nvPr/>
            </p:nvSpPr>
            <p:spPr bwMode="auto">
              <a:xfrm>
                <a:off x="3216" y="2544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88"/>
              <p:cNvSpPr>
                <a:spLocks noChangeShapeType="1"/>
              </p:cNvSpPr>
              <p:nvPr/>
            </p:nvSpPr>
            <p:spPr bwMode="auto">
              <a:xfrm flipH="1">
                <a:off x="3120" y="254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89"/>
              <p:cNvSpPr>
                <a:spLocks noChangeShapeType="1"/>
              </p:cNvSpPr>
              <p:nvPr/>
            </p:nvSpPr>
            <p:spPr bwMode="auto">
              <a:xfrm flipH="1">
                <a:off x="3120" y="2592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90"/>
              <p:cNvSpPr>
                <a:spLocks noChangeShapeType="1"/>
              </p:cNvSpPr>
              <p:nvPr/>
            </p:nvSpPr>
            <p:spPr bwMode="auto">
              <a:xfrm flipH="1">
                <a:off x="3120" y="26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Line 91"/>
              <p:cNvSpPr>
                <a:spLocks noChangeShapeType="1"/>
              </p:cNvSpPr>
              <p:nvPr/>
            </p:nvSpPr>
            <p:spPr bwMode="auto">
              <a:xfrm flipH="1">
                <a:off x="3120" y="2688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Line 92"/>
              <p:cNvSpPr>
                <a:spLocks noChangeShapeType="1"/>
              </p:cNvSpPr>
              <p:nvPr/>
            </p:nvSpPr>
            <p:spPr bwMode="auto">
              <a:xfrm flipH="1">
                <a:off x="3120" y="2784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Line 93"/>
              <p:cNvSpPr>
                <a:spLocks noChangeShapeType="1"/>
              </p:cNvSpPr>
              <p:nvPr/>
            </p:nvSpPr>
            <p:spPr bwMode="auto">
              <a:xfrm flipH="1">
                <a:off x="3120" y="2736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914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915282"/>
              </p:ext>
            </p:extLst>
          </p:nvPr>
        </p:nvGraphicFramePr>
        <p:xfrm>
          <a:off x="-46853" y="0"/>
          <a:ext cx="9111432" cy="4437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354"/>
                <a:gridCol w="2836201"/>
                <a:gridCol w="2694391"/>
                <a:gridCol w="2623486"/>
              </a:tblGrid>
              <a:tr h="2290542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i="0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0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i="0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 marL="91449" marR="91449" marT="45722" marB="45722"/>
                </a:tc>
              </a:tr>
              <a:tr h="1140785"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2400" dirty="0" smtClean="0"/>
                        <a:t>F</a:t>
                      </a:r>
                      <a:endParaRPr lang="zh-CN" altLang="en-US" sz="2400" dirty="0"/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/>
                </a:tc>
              </a:tr>
              <a:tr h="855098">
                <a:tc>
                  <a:txBody>
                    <a:bodyPr/>
                    <a:lstStyle/>
                    <a:p>
                      <a:pPr algn="ctr"/>
                      <a:endParaRPr lang="en-US" altLang="zh-CN" sz="1200" dirty="0" smtClean="0"/>
                    </a:p>
                    <a:p>
                      <a:pPr algn="ctr"/>
                      <a:r>
                        <a:rPr lang="en-US" altLang="zh-CN" sz="2400" dirty="0" smtClean="0"/>
                        <a:t>V</a:t>
                      </a:r>
                      <a:endParaRPr lang="zh-CN" altLang="en-US" sz="2400" dirty="0"/>
                    </a:p>
                    <a:p>
                      <a:pPr algn="ctr"/>
                      <a:endParaRPr lang="zh-CN" altLang="en-US" sz="2400" dirty="0"/>
                    </a:p>
                  </a:txBody>
                  <a:tcPr marL="91449" marR="91449" marT="45722" marB="45722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9" marR="91449" marT="45722" marB="45722"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178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036027"/>
              </p:ext>
            </p:extLst>
          </p:nvPr>
        </p:nvGraphicFramePr>
        <p:xfrm>
          <a:off x="1558050" y="3679187"/>
          <a:ext cx="1398588" cy="724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8" name="公式" r:id="rId3" imgW="583947" imgH="736280" progId="Equation.3">
                  <p:embed/>
                </p:oleObj>
              </mc:Choice>
              <mc:Fallback>
                <p:oleObj name="公式" r:id="rId3" imgW="583947" imgH="736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050" y="3679187"/>
                        <a:ext cx="1398588" cy="724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0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296696"/>
              </p:ext>
            </p:extLst>
          </p:nvPr>
        </p:nvGraphicFramePr>
        <p:xfrm>
          <a:off x="3970772" y="3651062"/>
          <a:ext cx="2427287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9" name="公式" r:id="rId5" imgW="1257300" imgH="685800" progId="Equation.3">
                  <p:embed/>
                </p:oleObj>
              </mc:Choice>
              <mc:Fallback>
                <p:oleObj name="公式" r:id="rId5" imgW="12573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0772" y="3651062"/>
                        <a:ext cx="2427287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1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171522"/>
              </p:ext>
            </p:extLst>
          </p:nvPr>
        </p:nvGraphicFramePr>
        <p:xfrm>
          <a:off x="7041600" y="2621560"/>
          <a:ext cx="1349945" cy="624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0" name="公式" r:id="rId7" imgW="761669" imgH="571252" progId="Equation.3">
                  <p:embed/>
                </p:oleObj>
              </mc:Choice>
              <mc:Fallback>
                <p:oleObj name="公式" r:id="rId7" imgW="761669" imgH="57125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1600" y="2621560"/>
                        <a:ext cx="1349945" cy="624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82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714472"/>
              </p:ext>
            </p:extLst>
          </p:nvPr>
        </p:nvGraphicFramePr>
        <p:xfrm>
          <a:off x="7138485" y="3701356"/>
          <a:ext cx="1295400" cy="645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1" name="公式" r:id="rId9" imgW="482391" imgH="660113" progId="Equation.3">
                  <p:embed/>
                </p:oleObj>
              </mc:Choice>
              <mc:Fallback>
                <p:oleObj name="公式" r:id="rId9" imgW="482391" imgH="6601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485" y="3701356"/>
                        <a:ext cx="1295400" cy="645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20172"/>
              </p:ext>
            </p:extLst>
          </p:nvPr>
        </p:nvGraphicFramePr>
        <p:xfrm>
          <a:off x="1067474" y="2518949"/>
          <a:ext cx="2664296" cy="596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2" name="公式" r:id="rId11" imgW="2679480" imgH="571320" progId="Equation.3">
                  <p:embed/>
                </p:oleObj>
              </mc:Choice>
              <mc:Fallback>
                <p:oleObj name="公式" r:id="rId11" imgW="267948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474" y="2518949"/>
                        <a:ext cx="2664296" cy="596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654272"/>
              </p:ext>
            </p:extLst>
          </p:nvPr>
        </p:nvGraphicFramePr>
        <p:xfrm>
          <a:off x="3887899" y="2582502"/>
          <a:ext cx="2510160" cy="61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3" name="公式" r:id="rId13" imgW="2552400" imgH="571320" progId="Equation.3">
                  <p:embed/>
                </p:oleObj>
              </mc:Choice>
              <mc:Fallback>
                <p:oleObj name="公式" r:id="rId13" imgW="2552400" imgH="571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899" y="2582502"/>
                        <a:ext cx="2510160" cy="6152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31"/>
          <p:cNvGrpSpPr>
            <a:grpSpLocks/>
          </p:cNvGrpSpPr>
          <p:nvPr/>
        </p:nvGrpSpPr>
        <p:grpSpPr bwMode="auto">
          <a:xfrm>
            <a:off x="1372473" y="280672"/>
            <a:ext cx="2199594" cy="2075855"/>
            <a:chOff x="1121" y="2335"/>
            <a:chExt cx="1529" cy="1457"/>
          </a:xfrm>
        </p:grpSpPr>
        <p:sp>
          <p:nvSpPr>
            <p:cNvPr id="11" name="Line 32"/>
            <p:cNvSpPr>
              <a:spLocks noChangeShapeType="1"/>
            </p:cNvSpPr>
            <p:nvPr/>
          </p:nvSpPr>
          <p:spPr bwMode="auto">
            <a:xfrm>
              <a:off x="1659" y="37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33"/>
            <p:cNvSpPr>
              <a:spLocks noChangeArrowheads="1"/>
            </p:cNvSpPr>
            <p:nvPr/>
          </p:nvSpPr>
          <p:spPr bwMode="auto">
            <a:xfrm>
              <a:off x="1130" y="233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34"/>
            <p:cNvSpPr>
              <a:spLocks noChangeArrowheads="1"/>
            </p:cNvSpPr>
            <p:nvPr/>
          </p:nvSpPr>
          <p:spPr bwMode="auto">
            <a:xfrm>
              <a:off x="1690" y="244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Rectangle 35"/>
            <p:cNvSpPr>
              <a:spLocks noChangeArrowheads="1"/>
            </p:cNvSpPr>
            <p:nvPr/>
          </p:nvSpPr>
          <p:spPr bwMode="auto">
            <a:xfrm>
              <a:off x="1547" y="2347"/>
              <a:ext cx="229" cy="33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Line 36"/>
            <p:cNvSpPr>
              <a:spLocks noChangeShapeType="1"/>
            </p:cNvSpPr>
            <p:nvPr/>
          </p:nvSpPr>
          <p:spPr bwMode="auto">
            <a:xfrm>
              <a:off x="1182" y="2668"/>
              <a:ext cx="0" cy="453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37"/>
            <p:cNvSpPr>
              <a:spLocks noChangeShapeType="1"/>
            </p:cNvSpPr>
            <p:nvPr/>
          </p:nvSpPr>
          <p:spPr bwMode="auto">
            <a:xfrm>
              <a:off x="2119" y="2668"/>
              <a:ext cx="8" cy="614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41"/>
            <p:cNvSpPr>
              <a:spLocks noChangeShapeType="1"/>
            </p:cNvSpPr>
            <p:nvPr/>
          </p:nvSpPr>
          <p:spPr bwMode="auto">
            <a:xfrm flipH="1" flipV="1">
              <a:off x="1121" y="2788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Text Box 46"/>
            <p:cNvSpPr txBox="1">
              <a:spLocks noChangeArrowheads="1"/>
            </p:cNvSpPr>
            <p:nvPr/>
          </p:nvSpPr>
          <p:spPr bwMode="auto">
            <a:xfrm>
              <a:off x="1126" y="3411"/>
              <a:ext cx="1094" cy="281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无</a:t>
              </a:r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杆腔进油</a:t>
              </a:r>
              <a:endParaRPr lang="zh-CN" altLang="en-US" sz="2000" b="1" i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0" name="Object 47"/>
            <p:cNvGraphicFramePr>
              <a:graphicFrameLocks noChangeAspect="1"/>
            </p:cNvGraphicFramePr>
            <p:nvPr/>
          </p:nvGraphicFramePr>
          <p:xfrm>
            <a:off x="1250" y="2780"/>
            <a:ext cx="22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4" name="Equation" r:id="rId15" imgW="152268" imgH="215713" progId="Equation.3">
                    <p:embed/>
                  </p:oleObj>
                </mc:Choice>
                <mc:Fallback>
                  <p:oleObj name="Equation" r:id="rId15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0" y="2780"/>
                          <a:ext cx="22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48"/>
            <p:cNvGraphicFramePr>
              <a:graphicFrameLocks noChangeAspect="1"/>
            </p:cNvGraphicFramePr>
            <p:nvPr/>
          </p:nvGraphicFramePr>
          <p:xfrm>
            <a:off x="1835" y="2780"/>
            <a:ext cx="24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5" name="Equation" r:id="rId17" imgW="164885" imgH="215619" progId="Equation.3">
                    <p:embed/>
                  </p:oleObj>
                </mc:Choice>
                <mc:Fallback>
                  <p:oleObj name="Equation" r:id="rId17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" y="2780"/>
                          <a:ext cx="24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61"/>
          <p:cNvGrpSpPr>
            <a:grpSpLocks/>
          </p:cNvGrpSpPr>
          <p:nvPr/>
        </p:nvGrpSpPr>
        <p:grpSpPr bwMode="auto">
          <a:xfrm>
            <a:off x="4094008" y="417756"/>
            <a:ext cx="2219162" cy="1965532"/>
            <a:chOff x="3424" y="2335"/>
            <a:chExt cx="1520" cy="1457"/>
          </a:xfrm>
        </p:grpSpPr>
        <p:sp>
          <p:nvSpPr>
            <p:cNvPr id="23" name="Line 62"/>
            <p:cNvSpPr>
              <a:spLocks noChangeShapeType="1"/>
            </p:cNvSpPr>
            <p:nvPr/>
          </p:nvSpPr>
          <p:spPr bwMode="auto">
            <a:xfrm>
              <a:off x="4145" y="379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63"/>
            <p:cNvSpPr>
              <a:spLocks noChangeArrowheads="1"/>
            </p:cNvSpPr>
            <p:nvPr/>
          </p:nvSpPr>
          <p:spPr bwMode="auto">
            <a:xfrm>
              <a:off x="3424" y="233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Rectangle 64"/>
            <p:cNvSpPr>
              <a:spLocks noChangeArrowheads="1"/>
            </p:cNvSpPr>
            <p:nvPr/>
          </p:nvSpPr>
          <p:spPr bwMode="auto">
            <a:xfrm>
              <a:off x="3984" y="244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Rectangle 65"/>
            <p:cNvSpPr>
              <a:spLocks noChangeArrowheads="1"/>
            </p:cNvSpPr>
            <p:nvPr/>
          </p:nvSpPr>
          <p:spPr bwMode="auto">
            <a:xfrm>
              <a:off x="3841" y="2347"/>
              <a:ext cx="229" cy="333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Line 66"/>
            <p:cNvSpPr>
              <a:spLocks noChangeShapeType="1"/>
            </p:cNvSpPr>
            <p:nvPr/>
          </p:nvSpPr>
          <p:spPr bwMode="auto">
            <a:xfrm>
              <a:off x="3476" y="2668"/>
              <a:ext cx="0" cy="453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67"/>
            <p:cNvSpPr>
              <a:spLocks noChangeShapeType="1"/>
            </p:cNvSpPr>
            <p:nvPr/>
          </p:nvSpPr>
          <p:spPr bwMode="auto">
            <a:xfrm>
              <a:off x="4413" y="2668"/>
              <a:ext cx="8" cy="614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71"/>
            <p:cNvSpPr>
              <a:spLocks noChangeShapeType="1"/>
            </p:cNvSpPr>
            <p:nvPr/>
          </p:nvSpPr>
          <p:spPr bwMode="auto">
            <a:xfrm flipH="1" flipV="1">
              <a:off x="4477" y="2834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Text Box 74"/>
            <p:cNvSpPr txBox="1">
              <a:spLocks noChangeArrowheads="1"/>
            </p:cNvSpPr>
            <p:nvPr/>
          </p:nvSpPr>
          <p:spPr bwMode="auto">
            <a:xfrm>
              <a:off x="3664" y="3393"/>
              <a:ext cx="1050" cy="297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有</a:t>
              </a:r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杆腔进油</a:t>
              </a:r>
              <a:endParaRPr lang="zh-CN" altLang="en-US" sz="2000" b="1" i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31" name="Object 75"/>
            <p:cNvGraphicFramePr>
              <a:graphicFrameLocks noChangeAspect="1"/>
            </p:cNvGraphicFramePr>
            <p:nvPr/>
          </p:nvGraphicFramePr>
          <p:xfrm>
            <a:off x="3544" y="2780"/>
            <a:ext cx="22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6" name="Equation" r:id="rId19" imgW="152268" imgH="215713" progId="Equation.3">
                    <p:embed/>
                  </p:oleObj>
                </mc:Choice>
                <mc:Fallback>
                  <p:oleObj name="Equation" r:id="rId19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4" y="2780"/>
                          <a:ext cx="22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76"/>
            <p:cNvGraphicFramePr>
              <a:graphicFrameLocks noChangeAspect="1"/>
            </p:cNvGraphicFramePr>
            <p:nvPr/>
          </p:nvGraphicFramePr>
          <p:xfrm>
            <a:off x="4129" y="2780"/>
            <a:ext cx="24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7" name="Equation" r:id="rId20" imgW="164885" imgH="215619" progId="Equation.3">
                    <p:embed/>
                  </p:oleObj>
                </mc:Choice>
                <mc:Fallback>
                  <p:oleObj name="Equation" r:id="rId20" imgW="164885" imgH="21561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9" y="2780"/>
                          <a:ext cx="24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 Box 82"/>
            <p:cNvSpPr txBox="1">
              <a:spLocks noChangeArrowheads="1"/>
            </p:cNvSpPr>
            <p:nvPr/>
          </p:nvSpPr>
          <p:spPr bwMode="auto">
            <a:xfrm>
              <a:off x="4692" y="2986"/>
              <a:ext cx="116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en-US" altLang="zh-CN" sz="2800" i="1" dirty="0">
                <a:ea typeface="仿宋_GB2312" pitchFamily="49" charset="-122"/>
              </a:endParaRPr>
            </a:p>
          </p:txBody>
        </p:sp>
      </p:grpSp>
      <p:grpSp>
        <p:nvGrpSpPr>
          <p:cNvPr id="34" name="Group 4"/>
          <p:cNvGrpSpPr>
            <a:grpSpLocks/>
          </p:cNvGrpSpPr>
          <p:nvPr/>
        </p:nvGrpSpPr>
        <p:grpSpPr bwMode="auto">
          <a:xfrm>
            <a:off x="6657304" y="330609"/>
            <a:ext cx="2346733" cy="1915078"/>
            <a:chOff x="3072" y="895"/>
            <a:chExt cx="1597" cy="1550"/>
          </a:xfrm>
        </p:grpSpPr>
        <p:sp>
          <p:nvSpPr>
            <p:cNvPr id="35" name="Line 5"/>
            <p:cNvSpPr>
              <a:spLocks noChangeShapeType="1"/>
            </p:cNvSpPr>
            <p:nvPr/>
          </p:nvSpPr>
          <p:spPr bwMode="auto">
            <a:xfrm>
              <a:off x="3870" y="2352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Rectangle 6"/>
            <p:cNvSpPr>
              <a:spLocks noChangeArrowheads="1"/>
            </p:cNvSpPr>
            <p:nvPr/>
          </p:nvSpPr>
          <p:spPr bwMode="auto">
            <a:xfrm>
              <a:off x="3149" y="895"/>
              <a:ext cx="1041" cy="357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3709" y="1008"/>
              <a:ext cx="960" cy="14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3566" y="906"/>
              <a:ext cx="226" cy="334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39" name="Line 9"/>
            <p:cNvSpPr>
              <a:spLocks noChangeShapeType="1"/>
            </p:cNvSpPr>
            <p:nvPr/>
          </p:nvSpPr>
          <p:spPr bwMode="auto">
            <a:xfrm>
              <a:off x="3216" y="1248"/>
              <a:ext cx="15" cy="836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10"/>
            <p:cNvSpPr>
              <a:spLocks noChangeShapeType="1"/>
            </p:cNvSpPr>
            <p:nvPr/>
          </p:nvSpPr>
          <p:spPr bwMode="auto">
            <a:xfrm flipH="1">
              <a:off x="4128" y="1228"/>
              <a:ext cx="10" cy="452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Line 14"/>
            <p:cNvSpPr>
              <a:spLocks noChangeShapeType="1"/>
            </p:cNvSpPr>
            <p:nvPr/>
          </p:nvSpPr>
          <p:spPr bwMode="auto">
            <a:xfrm flipH="1" flipV="1">
              <a:off x="3072" y="1632"/>
              <a:ext cx="9" cy="51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Text Box 17"/>
            <p:cNvSpPr txBox="1">
              <a:spLocks noChangeArrowheads="1"/>
            </p:cNvSpPr>
            <p:nvPr/>
          </p:nvSpPr>
          <p:spPr bwMode="auto">
            <a:xfrm>
              <a:off x="3298" y="2085"/>
              <a:ext cx="983" cy="36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差</a:t>
              </a:r>
              <a:r>
                <a:rPr lang="zh-CN" altLang="en-US" sz="20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动联接</a:t>
              </a:r>
              <a:endParaRPr lang="zh-CN" altLang="en-US" sz="2000" b="1" i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43" name="Object 18"/>
            <p:cNvGraphicFramePr>
              <a:graphicFrameLocks noChangeAspect="1"/>
            </p:cNvGraphicFramePr>
            <p:nvPr/>
          </p:nvGraphicFramePr>
          <p:xfrm>
            <a:off x="3269" y="1340"/>
            <a:ext cx="226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8" name="Equation" r:id="rId21" imgW="152268" imgH="215713" progId="Equation.3">
                    <p:embed/>
                  </p:oleObj>
                </mc:Choice>
                <mc:Fallback>
                  <p:oleObj name="Equation" r:id="rId21" imgW="152268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9" y="1340"/>
                          <a:ext cx="226" cy="307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Line 25"/>
            <p:cNvSpPr>
              <a:spLocks noChangeShapeType="1"/>
            </p:cNvSpPr>
            <p:nvPr/>
          </p:nvSpPr>
          <p:spPr bwMode="auto">
            <a:xfrm>
              <a:off x="3216" y="1680"/>
              <a:ext cx="912" cy="0"/>
            </a:xfrm>
            <a:prstGeom prst="line">
              <a:avLst/>
            </a:prstGeom>
            <a:noFill/>
            <a:ln w="571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-6442" y="4437171"/>
            <a:ext cx="9127971" cy="24006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、无杆腔进油时，无杆腔的压力是有外负载和有杆腔的压力确定的；进入无杆腔的流量大于有杆腔排出的流量。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2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、有杆腔进油时，在输入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相同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流量情况下，活塞的运动速度大于无杆腔进油。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3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、差动连接提高了活塞运动速度，降低了活塞杆输出的力。</a:t>
            </a: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    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4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2411760" y="1606698"/>
            <a:ext cx="60483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en-US" altLang="zh-CN" sz="2800" b="1" dirty="0" smtClean="0">
                <a:latin typeface="楷体" pitchFamily="49" charset="-122"/>
                <a:ea typeface="楷体" pitchFamily="49" charset="-122"/>
              </a:rPr>
              <a:t>6</a:t>
            </a:r>
            <a:r>
              <a:rPr kumimoji="1" lang="zh-CN" altLang="en-US" sz="2800" b="1" dirty="0" smtClean="0">
                <a:latin typeface="楷体" pitchFamily="49" charset="-122"/>
                <a:ea typeface="楷体" pitchFamily="49" charset="-122"/>
              </a:rPr>
              <a:t>、柱塞</a:t>
            </a:r>
            <a:r>
              <a:rPr kumimoji="1" lang="zh-CN" altLang="en-US" sz="2800" b="1" dirty="0" smtClean="0">
                <a:latin typeface="楷体" pitchFamily="49" charset="-122"/>
                <a:ea typeface="楷体" pitchFamily="49" charset="-122"/>
              </a:rPr>
              <a:t>式液压缸</a:t>
            </a:r>
            <a:r>
              <a:rPr kumimoji="1" lang="zh-CN" altLang="en-US" sz="2800" dirty="0" smtClean="0">
                <a:latin typeface="楷体" pitchFamily="49" charset="-122"/>
                <a:ea typeface="楷体" pitchFamily="49" charset="-122"/>
              </a:rPr>
              <a:t> </a:t>
            </a:r>
            <a:endParaRPr kumimoji="1"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8063" y="5144937"/>
            <a:ext cx="64087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在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缸筒内作相对运动的组件为柱塞的液压缸称为柱塞式液压缸</a:t>
            </a:r>
            <a:r>
              <a:rPr lang="zh-CN" altLang="en-US" sz="2400" dirty="0"/>
              <a:t>。</a:t>
            </a:r>
          </a:p>
        </p:txBody>
      </p:sp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91571"/>
            <a:ext cx="3133839" cy="1812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95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3275856" y="6248400"/>
            <a:ext cx="60483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  柱 塞 缸</a:t>
            </a:r>
            <a:r>
              <a:rPr kumimoji="1" lang="zh-CN" altLang="en-US" sz="2400" dirty="0" smtClean="0">
                <a:latin typeface="楷体" pitchFamily="49" charset="-122"/>
                <a:ea typeface="楷体" pitchFamily="49" charset="-122"/>
              </a:rPr>
              <a:t> </a:t>
            </a:r>
            <a:endParaRPr kumimoji="1"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171" name="Picture 9" descr="rch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9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0"/>
            <a:ext cx="9072562" cy="666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8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217366"/>
              </p:ext>
            </p:extLst>
          </p:nvPr>
        </p:nvGraphicFramePr>
        <p:xfrm>
          <a:off x="971600" y="1916832"/>
          <a:ext cx="7362909" cy="406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9" r:id="rId3" imgW="914400" imgH="914400" progId="CorelDRAW.Graphic.10">
                  <p:embed/>
                </p:oleObj>
              </mc:Choice>
              <mc:Fallback>
                <p:oleObj r:id="rId3" imgW="914400" imgH="914400" progId="CorelDRAW.Graphic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916832"/>
                        <a:ext cx="7362909" cy="406695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0" y="-35973"/>
            <a:ext cx="9144000" cy="12060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② 柱塞缸</a:t>
            </a:r>
            <a:endParaRPr lang="en-US" altLang="zh-CN" sz="28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在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缸筒内作相对运动的组件为柱塞的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液压缸</a:t>
            </a:r>
            <a:endParaRPr lang="en-US" altLang="zh-CN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669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791580" y="5651072"/>
            <a:ext cx="7416824" cy="978729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2400" dirty="0"/>
              <a:t>       </a:t>
            </a:r>
            <a:r>
              <a:rPr lang="en-US" altLang="zh-CN" sz="2400" dirty="0" smtClean="0"/>
              <a:t> 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柱塞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式液压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缸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由缸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筒、柱塞、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导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套、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密封圈和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压盖等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零件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组成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。</a:t>
            </a:r>
            <a:endParaRPr lang="zh-CN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8196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2381372"/>
            <a:ext cx="468052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547664" y="1324756"/>
            <a:ext cx="3972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2800" b="1" dirty="0" smtClean="0">
                <a:latin typeface="楷体" pitchFamily="49" charset="-122"/>
                <a:ea typeface="楷体" pitchFamily="49" charset="-122"/>
              </a:rPr>
              <a:t>柱塞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式液压</a:t>
            </a:r>
            <a:r>
              <a:rPr lang="zh-CN" altLang="zh-CN" sz="2800" b="1" dirty="0">
                <a:latin typeface="楷体" pitchFamily="49" charset="-122"/>
                <a:ea typeface="楷体" pitchFamily="49" charset="-122"/>
              </a:rPr>
              <a:t>缸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的结构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147488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-1205" y="5188312"/>
            <a:ext cx="9142794" cy="1669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柱塞</a:t>
            </a:r>
            <a:r>
              <a:rPr 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和缸筒内壁不</a:t>
            </a:r>
            <a:r>
              <a:rPr 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接触</a:t>
            </a:r>
            <a:endParaRPr lang="en-US" altLang="zh-CN" sz="24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just">
              <a:lnSpc>
                <a:spcPct val="125000"/>
              </a:lnSpc>
              <a:spcBef>
                <a:spcPts val="1500"/>
              </a:spcBef>
            </a:pPr>
            <a:r>
              <a:rPr lang="en-US" altLang="zh-CN" sz="2400" b="1" dirty="0" smtClean="0">
                <a:latin typeface="宋体"/>
                <a:ea typeface="宋体"/>
              </a:rPr>
              <a:t>    ① 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缸</a:t>
            </a:r>
            <a:r>
              <a:rPr lang="zh-CN" sz="2400" b="1" dirty="0">
                <a:latin typeface="楷体" pitchFamily="49" charset="-122"/>
                <a:ea typeface="楷体" pitchFamily="49" charset="-122"/>
              </a:rPr>
              <a:t>筒内孔不需精加工，工艺性好，成本低</a:t>
            </a:r>
            <a:r>
              <a:rPr lang="zh-CN" sz="2400" b="1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zh-CN" altLang="en-US" sz="2400" b="1" dirty="0" smtClean="0">
                <a:latin typeface="宋体"/>
                <a:ea typeface="宋体"/>
              </a:rPr>
              <a:t>    ②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  <a:cs typeface="楷体_GB2312"/>
              </a:rPr>
              <a:t>通过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  <a:cs typeface="楷体_GB2312"/>
              </a:rPr>
              <a:t>导向套定位和导向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  <a:cs typeface="楷体_GB2312"/>
              </a:rPr>
              <a:t>，可设计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  <a:cs typeface="楷体_GB2312"/>
              </a:rPr>
              <a:t>成较大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  <a:cs typeface="楷体_GB2312"/>
              </a:rPr>
              <a:t>行程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  <a:cs typeface="楷体_GB2312"/>
              </a:rPr>
              <a:t>（去除了活塞）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  <a:cs typeface="楷体_GB2312"/>
              </a:rPr>
              <a:t>。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  <a:cs typeface="楷体_GB2312"/>
              </a:rPr>
              <a:t>  </a:t>
            </a:r>
            <a:endParaRPr lang="zh-CN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8196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540" y="1628800"/>
            <a:ext cx="6302509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-1205" y="0"/>
            <a:ext cx="9144000" cy="10218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柱塞缸结构特点之一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3930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14559" y="5728716"/>
            <a:ext cx="91440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  <a:cs typeface="楷体_GB231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  <a:cs typeface="楷体_GB2312"/>
              </a:rPr>
              <a:t>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柱塞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缸为单作用缸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  <a:cs typeface="楷体_GB2312"/>
              </a:rPr>
              <a:t>，多为垂直安装，依靠柱塞自重或外力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  <a:cs typeface="楷体_GB2312"/>
              </a:rPr>
              <a:t>回程。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为减轻柱塞的重量，有时制成空心柱塞</a:t>
            </a:r>
            <a:r>
              <a:rPr lang="zh-CN" altLang="en-US" sz="2400" b="1" dirty="0" smtClean="0"/>
              <a:t>。</a:t>
            </a:r>
            <a:endParaRPr lang="zh-CN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柱塞缸结构特点之二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3923928" y="1988201"/>
          <a:ext cx="4068377" cy="2498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" r:id="rId3" imgW="914400" imgH="914400" progId="CorelDRAW.Graphic.10">
                  <p:embed/>
                </p:oleObj>
              </mc:Choice>
              <mc:Fallback>
                <p:oleObj r:id="rId3" imgW="914400" imgH="914400" progId="CorelDRAW.Graphic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1988201"/>
                        <a:ext cx="4068377" cy="24982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06" y="2060848"/>
            <a:ext cx="2349754" cy="2630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5282170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/>
          </p:nvPr>
        </p:nvGraphicFramePr>
        <p:xfrm>
          <a:off x="2267744" y="2564904"/>
          <a:ext cx="4788024" cy="193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r:id="rId3" imgW="914400" imgH="914400" progId="CorelDRAW.Graphic.10">
                  <p:embed/>
                </p:oleObj>
              </mc:Choice>
              <mc:Fallback>
                <p:oleObj r:id="rId3" imgW="914400" imgH="914400" progId="CorelDRAW.Graphic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2564904"/>
                        <a:ext cx="4788024" cy="193931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1547664" y="1438319"/>
            <a:ext cx="469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2800" b="1" dirty="0" smtClean="0">
                <a:latin typeface="楷体" pitchFamily="49" charset="-122"/>
                <a:ea typeface="楷体" pitchFamily="49" charset="-122"/>
              </a:rPr>
              <a:t>柱塞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式液压</a:t>
            </a:r>
            <a:r>
              <a:rPr lang="zh-CN" altLang="zh-CN" sz="2800" b="1" dirty="0">
                <a:latin typeface="楷体" pitchFamily="49" charset="-122"/>
                <a:ea typeface="楷体" pitchFamily="49" charset="-122"/>
              </a:rPr>
              <a:t>缸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的工作原理</a:t>
            </a:r>
            <a:endParaRPr lang="zh-CN" altLang="en-US" sz="2800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013142" y="5063693"/>
            <a:ext cx="7297227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  <a:cs typeface="楷体_GB2312"/>
              </a:rPr>
              <a:t>    ①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  <a:cs typeface="楷体_GB2312"/>
              </a:rPr>
              <a:t>柱塞式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  <a:cs typeface="楷体_GB2312"/>
              </a:rPr>
              <a:t>液压缸是单作用缸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  <a:cs typeface="楷体_GB231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400" b="1" dirty="0" smtClean="0">
                <a:latin typeface="宋体"/>
                <a:ea typeface="宋体"/>
              </a:rPr>
              <a:t>    ②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  <a:cs typeface="楷体_GB2312"/>
              </a:rPr>
              <a:t>柱塞式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  <a:cs typeface="楷体_GB2312"/>
              </a:rPr>
              <a:t>液压缸柱塞的推力和运动速度的作用面是柱塞的面积。</a:t>
            </a:r>
            <a:endParaRPr lang="zh-CN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2980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/>
          </p:nvPr>
        </p:nvGraphicFramePr>
        <p:xfrm>
          <a:off x="-11308" y="-99392"/>
          <a:ext cx="9155308" cy="3888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r:id="rId3" imgW="914400" imgH="914400" progId="CorelDRAW.Graphic.10">
                  <p:embed/>
                </p:oleObj>
              </mc:Choice>
              <mc:Fallback>
                <p:oleObj r:id="rId3" imgW="914400" imgH="914400" progId="CorelDRAW.Graphic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308" y="-99392"/>
                        <a:ext cx="9155308" cy="388843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129636" y="4437112"/>
          <a:ext cx="4873420" cy="2084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公式" r:id="rId5" imgW="2108160" imgH="1739880" progId="Equation.3">
                  <p:embed/>
                </p:oleObj>
              </mc:Choice>
              <mc:Fallback>
                <p:oleObj name="公式" r:id="rId5" imgW="2108160" imgH="1739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9636" y="4437112"/>
                        <a:ext cx="4873420" cy="208423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59699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11560" y="2924944"/>
          <a:ext cx="7272810" cy="36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272"/>
                <a:gridCol w="2664296"/>
                <a:gridCol w="2160242"/>
              </a:tblGrid>
              <a:tr h="864096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0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单杆活塞液压缸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1000" b="1" dirty="0" smtClean="0"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柱塞液压缸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液压油作用方式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单、双作用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单作用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液压力作用面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活塞有效面积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柱塞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输出运动方式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往复直线运动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运动速度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与输入流量有关（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V = q/A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）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输出力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与负载有关（</a:t>
                      </a:r>
                      <a:r>
                        <a:rPr lang="en-US" altLang="zh-CN" sz="2400" b="1" dirty="0" smtClean="0">
                          <a:latin typeface="楷体" pitchFamily="49" charset="-122"/>
                          <a:ea typeface="楷体" pitchFamily="49" charset="-122"/>
                        </a:rPr>
                        <a:t>F = PA</a:t>
                      </a:r>
                      <a:r>
                        <a:rPr lang="zh-CN" altLang="en-US" sz="2400" b="1" dirty="0" smtClean="0">
                          <a:latin typeface="楷体" pitchFamily="49" charset="-122"/>
                          <a:ea typeface="楷体" pitchFamily="49" charset="-122"/>
                        </a:rPr>
                        <a:t>）</a:t>
                      </a:r>
                      <a:endParaRPr lang="zh-CN" altLang="en-US" sz="2400" b="1" dirty="0"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780" y="0"/>
            <a:ext cx="4427984" cy="26010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x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377"/>
            <a:ext cx="4706780" cy="26173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5129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-7145" y="6151772"/>
            <a:ext cx="9161935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柱塞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缸是单作用的，它的回程需要借助自重或外力来完成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。如果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要获得双向运动，可将两柱塞液压缸成对反向布置使用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000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9155" name="ShockwaveFlash1" r:id="rId2" imgW="9161640" imgH="6188040"/>
        </mc:Choice>
        <mc:Fallback>
          <p:control name="ShockwaveFlash1" r:id="rId2" imgW="9161640" imgH="618804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7936" y="-99392"/>
                  <a:ext cx="9161935" cy="618795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044134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/>
          </p:nvPr>
        </p:nvGraphicFramePr>
        <p:xfrm>
          <a:off x="6744956" y="5215705"/>
          <a:ext cx="2399044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r:id="rId3" imgW="914400" imgH="914400" progId="CorelDRAW.Graphic.10">
                  <p:embed/>
                </p:oleObj>
              </mc:Choice>
              <mc:Fallback>
                <p:oleObj r:id="rId3" imgW="914400" imgH="914400" progId="CorelDRAW.Graphic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4956" y="5215705"/>
                        <a:ext cx="2399044" cy="158417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2483768" y="3212976"/>
            <a:ext cx="3310638" cy="1584176"/>
            <a:chOff x="1392" y="2592"/>
            <a:chExt cx="720" cy="288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1728" y="2640"/>
              <a:ext cx="384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1872" y="259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>
              <a:off x="1392" y="259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V="1">
              <a:off x="1872" y="2784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1392" y="283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1392" y="259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1440" y="283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2987805" y="1700808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柱塞缸职能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符号：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0036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51" y="1844824"/>
            <a:ext cx="5868898" cy="38164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81169"/>
            <a:ext cx="9144000" cy="12060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③ 伸缩缸</a:t>
            </a:r>
            <a:endParaRPr lang="en-US" altLang="zh-CN" sz="28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组合活塞液压缸</a:t>
            </a:r>
            <a:endParaRPr lang="en-US" altLang="zh-CN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794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20819"/>
              </p:ext>
            </p:extLst>
          </p:nvPr>
        </p:nvGraphicFramePr>
        <p:xfrm>
          <a:off x="1763688" y="1772816"/>
          <a:ext cx="5328592" cy="220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9" name="CorelDRAW" r:id="rId3" imgW="3590925" imgH="1543050" progId="CorelDRAW.Graphic.10">
                  <p:embed/>
                </p:oleObj>
              </mc:Choice>
              <mc:Fallback>
                <p:oleObj name="CorelDRAW" r:id="rId3" imgW="3590925" imgH="1543050" progId="CorelDRAW.Graphic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772816"/>
                        <a:ext cx="5328592" cy="220803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0" y="-106221"/>
            <a:ext cx="9144000" cy="12926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④ 摆动缸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单片、双片式摆动缸、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齿条缸</a:t>
            </a:r>
            <a:endParaRPr lang="en-US" altLang="zh-CN" sz="28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输出不连续旋转的液压缸</a:t>
            </a:r>
            <a:endParaRPr lang="en-US" altLang="zh-CN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467" y="4437112"/>
            <a:ext cx="3619033" cy="193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6289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2264142" cy="126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5900038" y="1484784"/>
            <a:ext cx="2088232" cy="5760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反向运动依靠外力（弹簧力或重力）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882" y="3553216"/>
            <a:ext cx="2299610" cy="129614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18394" y="5301208"/>
            <a:ext cx="1604233" cy="5561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依靠液压力实现双向运动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196612" y="2917393"/>
            <a:ext cx="1422184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液压缸按</a:t>
            </a:r>
            <a:endParaRPr lang="en-US" altLang="zh-CN" sz="24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供油方式</a:t>
            </a:r>
          </a:p>
        </p:txBody>
      </p:sp>
      <p:sp>
        <p:nvSpPr>
          <p:cNvPr id="9" name="矩形 8"/>
          <p:cNvSpPr/>
          <p:nvPr/>
        </p:nvSpPr>
        <p:spPr>
          <a:xfrm>
            <a:off x="3446888" y="2296816"/>
            <a:ext cx="1656184" cy="6934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单作用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缸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3446888" y="3933056"/>
            <a:ext cx="1575792" cy="7277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双作用缸</a:t>
            </a:r>
            <a:endParaRPr lang="zh-CN" altLang="en-US" sz="2400" dirty="0"/>
          </a:p>
        </p:txBody>
      </p:sp>
      <p:sp>
        <p:nvSpPr>
          <p:cNvPr id="3" name="左大括号 2"/>
          <p:cNvSpPr/>
          <p:nvPr/>
        </p:nvSpPr>
        <p:spPr>
          <a:xfrm>
            <a:off x="2897826" y="2643540"/>
            <a:ext cx="436549" cy="164955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19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ChangeArrowheads="1"/>
          </p:cNvSpPr>
          <p:nvPr/>
        </p:nvSpPr>
        <p:spPr bwMode="auto">
          <a:xfrm>
            <a:off x="2267744" y="1581668"/>
            <a:ext cx="4848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三、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活塞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式液压缸</a:t>
            </a:r>
          </a:p>
        </p:txBody>
      </p:sp>
      <p:sp>
        <p:nvSpPr>
          <p:cNvPr id="2" name="矩形 1"/>
          <p:cNvSpPr/>
          <p:nvPr/>
        </p:nvSpPr>
        <p:spPr>
          <a:xfrm>
            <a:off x="1208640" y="5661248"/>
            <a:ext cx="6684900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在缸筒内作相对运动的组件为活塞的液压缸称为活塞式液压缸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2943929"/>
            <a:ext cx="3270549" cy="187827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2576134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2109</TotalTime>
  <Words>2395</Words>
  <Application>Microsoft Office PowerPoint</Application>
  <PresentationFormat>全屏显示(4:3)</PresentationFormat>
  <Paragraphs>320</Paragraphs>
  <Slides>57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57</vt:i4>
      </vt:variant>
    </vt:vector>
  </HeadingPairs>
  <TitlesOfParts>
    <vt:vector size="76" baseType="lpstr">
      <vt:lpstr>仿宋_GB2312</vt:lpstr>
      <vt:lpstr>楷体</vt:lpstr>
      <vt:lpstr>楷体_GB2312</vt:lpstr>
      <vt:lpstr>隶书</vt:lpstr>
      <vt:lpstr>宋体</vt:lpstr>
      <vt:lpstr>幼圆</vt:lpstr>
      <vt:lpstr>Calibri</vt:lpstr>
      <vt:lpstr>Constantia</vt:lpstr>
      <vt:lpstr>Tahoma</vt:lpstr>
      <vt:lpstr>Wingdings</vt:lpstr>
      <vt:lpstr>Wingdings 2</vt:lpstr>
      <vt:lpstr>流畅</vt:lpstr>
      <vt:lpstr>公式</vt:lpstr>
      <vt:lpstr>Equation</vt:lpstr>
      <vt:lpstr>CorelDRAW.Graphic.10</vt:lpstr>
      <vt:lpstr>CorelDRAW</vt:lpstr>
      <vt:lpstr>Microsoft 公式 3.0</vt:lpstr>
      <vt:lpstr>Equation.DSMT4</vt:lpstr>
      <vt:lpstr>Imaging.Document</vt:lpstr>
      <vt:lpstr>二、液压缸概述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液压执行元件</dc:title>
  <dc:creator>wq</dc:creator>
  <cp:lastModifiedBy>wangqiang</cp:lastModifiedBy>
  <cp:revision>168</cp:revision>
  <dcterms:created xsi:type="dcterms:W3CDTF">2011-09-12T14:06:25Z</dcterms:created>
  <dcterms:modified xsi:type="dcterms:W3CDTF">2016-10-07T07:47:22Z</dcterms:modified>
</cp:coreProperties>
</file>